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88" r:id="rId7"/>
    <p:sldId id="273" r:id="rId8"/>
    <p:sldId id="261" r:id="rId9"/>
    <p:sldId id="262" r:id="rId10"/>
    <p:sldId id="267" r:id="rId11"/>
    <p:sldId id="264" r:id="rId12"/>
    <p:sldId id="269" r:id="rId13"/>
    <p:sldId id="270" r:id="rId14"/>
    <p:sldId id="272" r:id="rId15"/>
    <p:sldId id="274" r:id="rId16"/>
    <p:sldId id="265" r:id="rId17"/>
    <p:sldId id="271" r:id="rId18"/>
    <p:sldId id="277" r:id="rId19"/>
    <p:sldId id="278" r:id="rId20"/>
    <p:sldId id="276" r:id="rId21"/>
    <p:sldId id="280" r:id="rId22"/>
    <p:sldId id="279" r:id="rId23"/>
    <p:sldId id="281" r:id="rId24"/>
    <p:sldId id="287" r:id="rId25"/>
    <p:sldId id="284" r:id="rId26"/>
    <p:sldId id="283" r:id="rId27"/>
    <p:sldId id="275" r:id="rId28"/>
    <p:sldId id="282" r:id="rId29"/>
  </p:sldIdLst>
  <p:sldSz cx="9909175" cy="6740525"/>
  <p:notesSz cx="6858000" cy="9144000"/>
  <p:defaultTextStyle>
    <a:defPPr>
      <a:defRPr lang="nb-NO"/>
    </a:defPPr>
    <a:lvl1pPr algn="l" defTabSz="102552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12763" indent="-55563" algn="l" defTabSz="102552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25525" indent="-111125" algn="l" defTabSz="102552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38288" indent="-166688" algn="l" defTabSz="102552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1050" indent="-222250" algn="l" defTabSz="102552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345B"/>
    <a:srgbClr val="0060A5"/>
    <a:srgbClr val="E4E8F3"/>
    <a:srgbClr val="F8F7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32" y="-90"/>
      </p:cViewPr>
      <p:guideLst>
        <p:guide orient="horz" pos="2123"/>
        <p:guide orient="horz" pos="4046"/>
        <p:guide orient="horz" pos="3668"/>
        <p:guide orient="horz" pos="399"/>
        <p:guide orient="horz" pos="634"/>
        <p:guide orient="horz" pos="1187"/>
        <p:guide orient="horz" pos="3502"/>
        <p:guide pos="3121"/>
        <p:guide pos="199"/>
        <p:guide pos="6044"/>
        <p:guide pos="18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nb-NO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6D62D87-E2D4-47E3-B298-7DA4CB29D835}" type="datetimeFigureOut">
              <a:rPr lang="nb-NO"/>
              <a:pPr/>
              <a:t>18.03.2010</a:t>
            </a:fld>
            <a:endParaRPr lang="nb-NO"/>
          </a:p>
        </p:txBody>
      </p:sp>
      <p:sp>
        <p:nvSpPr>
          <p:cNvPr id="409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09638" y="685800"/>
            <a:ext cx="50387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nb-NO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B844728-AC20-4F6B-8991-4C3387728C66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17" descr="KLIF_logo_po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15913" y="633413"/>
            <a:ext cx="27860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Rett linje 18"/>
          <p:cNvCxnSpPr/>
          <p:nvPr userDrawn="1"/>
        </p:nvCxnSpPr>
        <p:spPr>
          <a:xfrm>
            <a:off x="311150" y="3870325"/>
            <a:ext cx="51530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de 19" descr="KLIF_SYMBOL_WHITE.png"/>
          <p:cNvPicPr>
            <a:picLocks noChangeAspect="1"/>
          </p:cNvPicPr>
          <p:nvPr userDrawn="1"/>
        </p:nvPicPr>
        <p:blipFill>
          <a:blip r:embed="rId4"/>
          <a:srcRect t="30794" r="40778"/>
          <a:stretch>
            <a:fillRect/>
          </a:stretch>
        </p:blipFill>
        <p:spPr bwMode="auto">
          <a:xfrm>
            <a:off x="5068888" y="0"/>
            <a:ext cx="4840287" cy="565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tel 1"/>
          <p:cNvSpPr>
            <a:spLocks noGrp="1"/>
          </p:cNvSpPr>
          <p:nvPr>
            <p:ph type="ctrTitle"/>
          </p:nvPr>
        </p:nvSpPr>
        <p:spPr>
          <a:xfrm>
            <a:off x="311117" y="2298692"/>
            <a:ext cx="6822485" cy="1444844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1B345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7" name="Undertittel 2"/>
          <p:cNvSpPr>
            <a:spLocks noGrp="1"/>
          </p:cNvSpPr>
          <p:nvPr>
            <p:ph type="subTitle" idx="1"/>
          </p:nvPr>
        </p:nvSpPr>
        <p:spPr>
          <a:xfrm>
            <a:off x="311825" y="3916017"/>
            <a:ext cx="6801333" cy="1722579"/>
          </a:xfrm>
        </p:spPr>
        <p:txBody>
          <a:bodyPr>
            <a:normAutofit/>
          </a:bodyPr>
          <a:lstStyle>
            <a:lvl1pPr marL="0" indent="0" algn="l">
              <a:buNone/>
              <a:defRPr sz="1900" b="0">
                <a:solidFill>
                  <a:srgbClr val="1B345B"/>
                </a:solidFill>
                <a:latin typeface="Arial" pitchFamily="34" charset="0"/>
                <a:cs typeface="Arial" pitchFamily="34" charset="0"/>
              </a:defRPr>
            </a:lvl1pPr>
            <a:lvl2pPr marL="513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6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9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2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65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78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91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04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13"/>
          </p:nvPr>
        </p:nvSpPr>
        <p:spPr>
          <a:xfrm>
            <a:off x="303956" y="6170900"/>
            <a:ext cx="5943981" cy="571554"/>
          </a:xfrm>
        </p:spPr>
        <p:txBody>
          <a:bodyPr wrap="none"/>
          <a:lstStyle>
            <a:lvl1pPr marL="0" indent="0">
              <a:buNone/>
              <a:defRPr b="0">
                <a:solidFill>
                  <a:srgbClr val="1B345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lassholder for dato 3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E6942-B03A-4E84-AA80-C5DD0D39E8E9}" type="datetimeFigureOut">
              <a:rPr lang="nb-NO"/>
              <a:pPr>
                <a:defRPr/>
              </a:pPr>
              <a:t>18.03.2010</a:t>
            </a:fld>
            <a:endParaRPr lang="nb-NO" dirty="0"/>
          </a:p>
        </p:txBody>
      </p:sp>
      <p:sp>
        <p:nvSpPr>
          <p:cNvPr id="9" name="Plassholder for bunntekst 4" hidden="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" name="Plassholder for lysbildenummer 5" hidden="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8D017-3555-404A-99C0-B38BA682EF1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CC057-9219-4EDB-BEA6-A2753AB7F2D2}" type="datetimeFigureOut">
              <a:rPr lang="nb-NO"/>
              <a:pPr>
                <a:defRPr/>
              </a:pPr>
              <a:t>18.03.2010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7112C-0D26-4605-8639-ECFFF8872D6E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 uten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7E0B3-5684-4D4A-872C-FF047C3D768E}" type="datetimeFigureOut">
              <a:rPr lang="nb-NO"/>
              <a:pPr>
                <a:defRPr/>
              </a:pPr>
              <a:t>18.03.2010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D4399-9D3E-42E8-97F7-515FB4412190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16251" y="1745444"/>
            <a:ext cx="4555761" cy="37990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037164" y="1745444"/>
            <a:ext cx="4557031" cy="37990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7129-9FDC-4B75-9705-5AECA25D8B75}" type="datetimeFigureOut">
              <a:rPr lang="nb-NO"/>
              <a:pPr>
                <a:defRPr/>
              </a:pPr>
              <a:t>18.03.2010</a:t>
            </a:fld>
            <a:endParaRPr lang="nb-NO" dirty="0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C133D-2A72-47F6-9EE7-EEED41F3F325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16251" y="1508818"/>
            <a:ext cx="4557481" cy="628803"/>
          </a:xfrm>
        </p:spPr>
        <p:txBody>
          <a:bodyPr bIns="28800" anchor="b">
            <a:noAutofit/>
          </a:bodyPr>
          <a:lstStyle>
            <a:lvl1pPr marL="0" indent="0">
              <a:buNone/>
              <a:defRPr sz="1900" b="1">
                <a:latin typeface="Arial" pitchFamily="34" charset="0"/>
                <a:cs typeface="Arial" pitchFamily="34" charset="0"/>
              </a:defRPr>
            </a:lvl1pPr>
            <a:lvl2pPr marL="513125" indent="0">
              <a:buNone/>
              <a:defRPr sz="2200" b="1"/>
            </a:lvl2pPr>
            <a:lvl3pPr marL="1026250" indent="0">
              <a:buNone/>
              <a:defRPr sz="2000" b="1"/>
            </a:lvl3pPr>
            <a:lvl4pPr marL="1539374" indent="0">
              <a:buNone/>
              <a:defRPr sz="1800" b="1"/>
            </a:lvl4pPr>
            <a:lvl5pPr marL="2052499" indent="0">
              <a:buNone/>
              <a:defRPr sz="1800" b="1"/>
            </a:lvl5pPr>
            <a:lvl6pPr marL="2565623" indent="0">
              <a:buNone/>
              <a:defRPr sz="1800" b="1"/>
            </a:lvl6pPr>
            <a:lvl7pPr marL="3078748" indent="0">
              <a:buNone/>
              <a:defRPr sz="1800" b="1"/>
            </a:lvl7pPr>
            <a:lvl8pPr marL="3591873" indent="0">
              <a:buNone/>
              <a:defRPr sz="1800" b="1"/>
            </a:lvl8pPr>
            <a:lvl9pPr marL="4104998" indent="0">
              <a:buNone/>
              <a:defRPr sz="18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16251" y="2137621"/>
            <a:ext cx="4556452" cy="3421693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033724" y="1508818"/>
            <a:ext cx="4560470" cy="628803"/>
          </a:xfrm>
        </p:spPr>
        <p:txBody>
          <a:bodyPr bIns="28800" anchor="b">
            <a:noAutofit/>
          </a:bodyPr>
          <a:lstStyle>
            <a:lvl1pPr marL="0" indent="0">
              <a:buNone/>
              <a:defRPr sz="1900" b="1">
                <a:latin typeface="Arial" pitchFamily="34" charset="0"/>
                <a:cs typeface="Arial" pitchFamily="34" charset="0"/>
              </a:defRPr>
            </a:lvl1pPr>
            <a:lvl2pPr marL="513125" indent="0">
              <a:buNone/>
              <a:defRPr sz="2200" b="1"/>
            </a:lvl2pPr>
            <a:lvl3pPr marL="1026250" indent="0">
              <a:buNone/>
              <a:defRPr sz="2000" b="1"/>
            </a:lvl3pPr>
            <a:lvl4pPr marL="1539374" indent="0">
              <a:buNone/>
              <a:defRPr sz="1800" b="1"/>
            </a:lvl4pPr>
            <a:lvl5pPr marL="2052499" indent="0">
              <a:buNone/>
              <a:defRPr sz="1800" b="1"/>
            </a:lvl5pPr>
            <a:lvl6pPr marL="2565623" indent="0">
              <a:buNone/>
              <a:defRPr sz="1800" b="1"/>
            </a:lvl6pPr>
            <a:lvl7pPr marL="3078748" indent="0">
              <a:buNone/>
              <a:defRPr sz="1800" b="1"/>
            </a:lvl7pPr>
            <a:lvl8pPr marL="3591873" indent="0">
              <a:buNone/>
              <a:defRPr sz="1800" b="1"/>
            </a:lvl8pPr>
            <a:lvl9pPr marL="4104998" indent="0">
              <a:buNone/>
              <a:defRPr sz="18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033724" y="2137621"/>
            <a:ext cx="4556452" cy="3421693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22BBA-8BB5-4806-B28E-4CE5B729F5AD}" type="datetimeFigureOut">
              <a:rPr lang="nb-NO"/>
              <a:pPr>
                <a:defRPr/>
              </a:pPr>
              <a:t>18.03.2010</a:t>
            </a:fld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510D-0254-45CF-86BD-6FD44F075330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8D49-B029-4372-9EB9-44973151739C}" type="datetimeFigureOut">
              <a:rPr lang="nb-NO"/>
              <a:pPr>
                <a:defRPr/>
              </a:pPr>
              <a:t>18.03.2010</a:t>
            </a:fld>
            <a:endParaRPr lang="nb-NO" dirty="0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E2E5A-78E8-484A-8580-AB224C9C840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5481E-1F13-47DD-B341-94883A6CC814}" type="datetimeFigureOut">
              <a:rPr lang="nb-NO"/>
              <a:pPr>
                <a:defRPr/>
              </a:pPr>
              <a:t>18.03.2010</a:t>
            </a:fld>
            <a:endParaRPr lang="nb-NO" dirty="0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896B-0499-4ACA-9E09-DBF97593F400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BB3F9-E123-442E-980E-7B8A2C76B8DB}" type="datetimeFigureOut">
              <a:rPr lang="nb-NO"/>
              <a:pPr>
                <a:defRPr/>
              </a:pPr>
              <a:t>18.03.2010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3B008-9352-472E-BD5E-B3620801C5C5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184152" y="269935"/>
            <a:ext cx="2229564" cy="5751291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95459" y="269935"/>
            <a:ext cx="6523540" cy="5751291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C2BA1-45F1-49CB-B437-B841978A48D1}" type="datetimeFigureOut">
              <a:rPr lang="nb-NO"/>
              <a:pPr>
                <a:defRPr/>
              </a:pPr>
              <a:t>18.03.2010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B5A9B-3CAA-49FD-9CA6-90BF9F32D06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8F7FB"/>
            </a:gs>
            <a:gs pos="50000">
              <a:srgbClr val="E4E8F3"/>
            </a:gs>
            <a:gs pos="100000">
              <a:srgbClr val="E4E8F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e 12" descr="KLIF_SYMBOL_WHITE.png"/>
          <p:cNvPicPr>
            <a:picLocks noChangeAspect="1"/>
          </p:cNvPicPr>
          <p:nvPr/>
        </p:nvPicPr>
        <p:blipFill>
          <a:blip r:embed="rId11"/>
          <a:srcRect t="30685" r="40778"/>
          <a:stretch>
            <a:fillRect/>
          </a:stretch>
        </p:blipFill>
        <p:spPr bwMode="auto">
          <a:xfrm>
            <a:off x="5068888" y="-7938"/>
            <a:ext cx="4840287" cy="566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288925" y="112713"/>
            <a:ext cx="93059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51313" rIns="102625" bIns="513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8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322263" y="1744663"/>
            <a:ext cx="9272587" cy="379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51313" rIns="102625" bIns="51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11138" y="6423025"/>
            <a:ext cx="2311400" cy="319088"/>
          </a:xfrm>
          <a:prstGeom prst="rect">
            <a:avLst/>
          </a:prstGeom>
        </p:spPr>
        <p:txBody>
          <a:bodyPr vert="horz" lIns="102625" tIns="51313" rIns="102625" bIns="51313" rtlCol="0" anchor="ctr"/>
          <a:lstStyle>
            <a:lvl1pPr algn="l" defTabSz="1026250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D196969-8DA2-42AF-BBFC-81A0BB15A949}" type="datetimeFigureOut">
              <a:rPr lang="nb-NO"/>
              <a:pPr>
                <a:defRPr/>
              </a:pPr>
              <a:t>18.03.2010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386138" y="6423025"/>
            <a:ext cx="3136900" cy="319088"/>
          </a:xfrm>
          <a:prstGeom prst="rect">
            <a:avLst/>
          </a:prstGeom>
        </p:spPr>
        <p:txBody>
          <a:bodyPr vert="horz" lIns="102625" tIns="51313" rIns="102625" bIns="51313" rtlCol="0" anchor="ctr"/>
          <a:lstStyle>
            <a:lvl1pPr algn="ctr" defTabSz="1026250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7386638" y="6423025"/>
            <a:ext cx="2311400" cy="319088"/>
          </a:xfrm>
          <a:prstGeom prst="rect">
            <a:avLst/>
          </a:prstGeom>
        </p:spPr>
        <p:txBody>
          <a:bodyPr vert="horz" lIns="102625" tIns="51313" rIns="102625" bIns="51313" rtlCol="0" anchor="ctr"/>
          <a:lstStyle>
            <a:lvl1pPr algn="r" defTabSz="1026250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F029DD-C7CC-46F9-BDC7-41A3FD57E1A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pic>
        <p:nvPicPr>
          <p:cNvPr id="1032" name="Bilde 6" descr="KLIF_logo_pos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562850" y="5824538"/>
            <a:ext cx="202088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Rett linje 8"/>
          <p:cNvCxnSpPr/>
          <p:nvPr/>
        </p:nvCxnSpPr>
        <p:spPr>
          <a:xfrm rot="10800000">
            <a:off x="315913" y="5656263"/>
            <a:ext cx="9278937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Bilde 9" descr="forurensningsfri_fremtid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25438" y="5902325"/>
            <a:ext cx="1584325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6" r:id="rId3"/>
    <p:sldLayoutId id="2147483655" r:id="rId4"/>
    <p:sldLayoutId id="2147483654" r:id="rId5"/>
    <p:sldLayoutId id="2147483653" r:id="rId6"/>
    <p:sldLayoutId id="2147483652" r:id="rId7"/>
    <p:sldLayoutId id="2147483651" r:id="rId8"/>
    <p:sldLayoutId id="2147483650" r:id="rId9"/>
  </p:sldLayoutIdLst>
  <p:txStyles>
    <p:titleStyle>
      <a:lvl1pPr algn="l" defTabSz="1025525" rtl="0" fontAlgn="base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defTabSz="102552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2pPr>
      <a:lvl3pPr algn="l" defTabSz="102552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3pPr>
      <a:lvl4pPr algn="l" defTabSz="102552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4pPr>
      <a:lvl5pPr algn="l" defTabSz="102552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5pPr>
      <a:lvl6pPr marL="457200" algn="l" defTabSz="102552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defTabSz="102552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defTabSz="102552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defTabSz="102552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84175" indent="-384175" algn="l" defTabSz="1025525" rtl="0" fontAlgn="base">
        <a:spcBef>
          <a:spcPct val="20000"/>
        </a:spcBef>
        <a:spcAft>
          <a:spcPct val="0"/>
        </a:spcAft>
        <a:buFont typeface="Arial" charset="0"/>
        <a:buChar char="•"/>
        <a:defRPr sz="22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33438" indent="-320675" algn="l" defTabSz="1025525" rtl="0" fontAlgn="base">
        <a:spcBef>
          <a:spcPct val="20000"/>
        </a:spcBef>
        <a:spcAft>
          <a:spcPct val="0"/>
        </a:spcAft>
        <a:buFont typeface="Arial" charset="0"/>
        <a:buChar char="–"/>
        <a:defRPr sz="19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82700" indent="-255588" algn="l" defTabSz="1025525" rtl="0" fontAlgn="base">
        <a:spcBef>
          <a:spcPct val="20000"/>
        </a:spcBef>
        <a:spcAft>
          <a:spcPct val="0"/>
        </a:spcAft>
        <a:buFont typeface="Arial" charset="0"/>
        <a:buChar char="•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795463" indent="-255588" algn="l" defTabSz="1025525" rtl="0" fontAlgn="base">
        <a:spcBef>
          <a:spcPct val="20000"/>
        </a:spcBef>
        <a:spcAft>
          <a:spcPct val="0"/>
        </a:spcAft>
        <a:buFont typeface="Arial" charset="0"/>
        <a:buChar char="–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308225" indent="-255588" algn="l" defTabSz="1025525" rtl="0" fontAlgn="base">
        <a:spcBef>
          <a:spcPct val="20000"/>
        </a:spcBef>
        <a:spcAft>
          <a:spcPct val="0"/>
        </a:spcAft>
        <a:buFont typeface="Arial" charset="0"/>
        <a:buChar char="»"/>
        <a:defRPr sz="14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822186" indent="-256562" algn="l" defTabSz="102625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35310" indent="-256562" algn="l" defTabSz="102625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8435" indent="-256562" algn="l" defTabSz="102625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61560" indent="-256562" algn="l" defTabSz="102625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0262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3125" algn="l" defTabSz="10262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6250" algn="l" defTabSz="10262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9374" algn="l" defTabSz="10262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499" algn="l" defTabSz="10262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5623" algn="l" defTabSz="10262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8748" algn="l" defTabSz="10262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73" algn="l" defTabSz="10262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04998" algn="l" defTabSz="102625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klimakur2020.no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zero.no/publikasjoner/reduksjon-av-utslipp-av-klimagasser-fra-veksthusnaeringen" TargetMode="External"/><Relationship Id="rId4" Type="http://schemas.openxmlformats.org/officeDocument/2006/relationships/hyperlink" Target="http://www.bioforsk.no/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311150" y="2870200"/>
            <a:ext cx="6823075" cy="944563"/>
          </a:xfrm>
        </p:spPr>
        <p:txBody>
          <a:bodyPr rtlCol="0">
            <a:normAutofit fontScale="90000"/>
          </a:bodyPr>
          <a:lstStyle/>
          <a:p>
            <a:pPr defTabSz="1026250" fontAlgn="auto">
              <a:spcAft>
                <a:spcPts val="0"/>
              </a:spcAft>
              <a:defRPr/>
            </a:pPr>
            <a:r>
              <a:rPr lang="nb-NO" dirty="0" smtClean="0"/>
              <a:t>Klimakur 2020 – biogass fra</a:t>
            </a:r>
            <a:br>
              <a:rPr lang="nb-NO" dirty="0" smtClean="0"/>
            </a:br>
            <a:r>
              <a:rPr lang="nb-NO" dirty="0" smtClean="0"/>
              <a:t>husdyrgjødsel og våtorganisk avfall</a:t>
            </a:r>
            <a:endParaRPr lang="nb-NO" dirty="0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>
          <a:xfrm>
            <a:off x="311150" y="3941763"/>
            <a:ext cx="6800850" cy="2000250"/>
          </a:xfrm>
        </p:spPr>
        <p:txBody>
          <a:bodyPr rtlCol="0">
            <a:normAutofit fontScale="85000" lnSpcReduction="20000"/>
          </a:bodyPr>
          <a:lstStyle/>
          <a:p>
            <a:pPr marL="268288" indent="-179388" defTabSz="10262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2800" b="1" dirty="0" smtClean="0"/>
              <a:t>Jordbruks- og avfallstiltak generelt</a:t>
            </a:r>
          </a:p>
          <a:p>
            <a:pPr marL="268288" indent="-179388" defTabSz="10262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2800" b="1" dirty="0" smtClean="0"/>
              <a:t>Mer i detalj om biogass:</a:t>
            </a:r>
          </a:p>
          <a:p>
            <a:pPr marL="447675" indent="-179388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300" b="1" dirty="0" smtClean="0"/>
              <a:t>Tiltak</a:t>
            </a:r>
          </a:p>
          <a:p>
            <a:pPr marL="447675" indent="-179388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300" b="1" dirty="0" smtClean="0"/>
              <a:t>Kostnader</a:t>
            </a:r>
          </a:p>
          <a:p>
            <a:pPr marL="447675" indent="-179388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300" b="1" dirty="0" smtClean="0"/>
              <a:t>Virkemidler</a:t>
            </a:r>
          </a:p>
          <a:p>
            <a:pPr marL="447675" indent="-179388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300" b="1" dirty="0" smtClean="0"/>
              <a:t>Fremtidsutsikter</a:t>
            </a:r>
            <a:endParaRPr lang="nb-NO" sz="2300" b="1" dirty="0"/>
          </a:p>
        </p:txBody>
      </p:sp>
      <p:sp>
        <p:nvSpPr>
          <p:cNvPr id="11267" name="Plassholder for tekst 5"/>
          <p:cNvSpPr>
            <a:spLocks noGrp="1"/>
          </p:cNvSpPr>
          <p:nvPr>
            <p:ph type="body" sz="quarter" idx="13"/>
          </p:nvPr>
        </p:nvSpPr>
        <p:spPr>
          <a:xfrm>
            <a:off x="303213" y="6170613"/>
            <a:ext cx="5945187" cy="571500"/>
          </a:xfrm>
        </p:spPr>
        <p:txBody>
          <a:bodyPr/>
          <a:lstStyle/>
          <a:p>
            <a:r>
              <a:rPr lang="nb-NO" i="1" smtClean="0">
                <a:latin typeface="Arial" charset="0"/>
                <a:cs typeface="Arial" charset="0"/>
              </a:rPr>
              <a:t>Per Fjeldal, Klima- og forurensningsdirektoratet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defTabSz="1026250" fontAlgn="auto">
              <a:spcAft>
                <a:spcPts val="0"/>
              </a:spcAft>
              <a:defRPr/>
            </a:pPr>
            <a:r>
              <a:rPr lang="nb-NO" dirty="0" smtClean="0"/>
              <a:t>Potensial for å redusere utslipp av klimagasser ytterligere frem mot 2030…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2263" y="1370013"/>
            <a:ext cx="9272587" cy="4786312"/>
          </a:xfrm>
        </p:spPr>
        <p:txBody>
          <a:bodyPr rtlCol="0">
            <a:normAutofit/>
          </a:bodyPr>
          <a:lstStyle/>
          <a:p>
            <a:pPr marL="268288" indent="-268288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Biokull – stort potensial for utvidelse </a:t>
            </a:r>
          </a:p>
          <a:p>
            <a:pPr marL="1102116" lvl="1" indent="-268288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Kan bruke skogsavfall og annen biomasse fra trær</a:t>
            </a:r>
          </a:p>
          <a:p>
            <a:pPr marL="1102116" lvl="1" indent="-268288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Må vurdere skogressurser mot annen bruk ut fra et livsløpsperspektiv</a:t>
            </a:r>
          </a:p>
          <a:p>
            <a:pPr marL="268288" indent="-268288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Myrtiltaket – doblet effekt i 2030</a:t>
            </a:r>
          </a:p>
          <a:p>
            <a:pPr marL="268288" indent="-268288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&gt; 60 % husdyrgjødsel kan utnyttes til biogassproduksjon</a:t>
            </a:r>
          </a:p>
          <a:p>
            <a:pPr marL="1102116" lvl="1" indent="-268288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Men til en høyere kostnad</a:t>
            </a:r>
          </a:p>
          <a:p>
            <a:pPr marL="268288" indent="-268288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Tiltak for mer effektiv gjødsling kan bygges ut</a:t>
            </a:r>
          </a:p>
          <a:p>
            <a:pPr marL="1102116" lvl="1" indent="-268288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Flere del-tiltak kan gjennomføres på større deler av jordbruksarealet enn beskrevet</a:t>
            </a:r>
          </a:p>
          <a:p>
            <a:pPr marL="268288" indent="-268288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Høyere innblanding av biodiesel er mulig frem mot 2030 </a:t>
            </a:r>
          </a:p>
          <a:p>
            <a:pPr marL="1102116" lvl="1" indent="-268288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I tråd med tiltak utredet i transportsektoren</a:t>
            </a:r>
          </a:p>
          <a:p>
            <a:pPr marL="268288" indent="-268288" defTabSz="1026250" fontAlgn="auto">
              <a:spcAft>
                <a:spcPts val="0"/>
              </a:spcAft>
              <a:defRPr/>
            </a:pPr>
            <a:endParaRPr lang="nb-NO" dirty="0" smtClean="0"/>
          </a:p>
          <a:p>
            <a:pPr marL="268288" indent="-268288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dirty="0" smtClean="0"/>
          </a:p>
          <a:p>
            <a:pPr defTabSz="1026250" fontAlgn="auto">
              <a:spcAft>
                <a:spcPts val="0"/>
              </a:spcAft>
              <a:defRPr/>
            </a:pPr>
            <a:endParaRPr lang="nb-N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tel 1"/>
          <p:cNvSpPr>
            <a:spLocks noGrp="1"/>
          </p:cNvSpPr>
          <p:nvPr>
            <p:ph type="title"/>
          </p:nvPr>
        </p:nvSpPr>
        <p:spPr>
          <a:xfrm>
            <a:off x="311150" y="298450"/>
            <a:ext cx="9305925" cy="714375"/>
          </a:xfrm>
        </p:spPr>
        <p:txBody>
          <a:bodyPr/>
          <a:lstStyle/>
          <a:p>
            <a:pPr algn="ctr"/>
            <a:r>
              <a:rPr lang="nb-NO" smtClean="0">
                <a:latin typeface="Arial" charset="0"/>
                <a:cs typeface="Arial" charset="0"/>
              </a:rPr>
              <a:t>Verd å merke seg om jordbrukstiltakene…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68275" y="1155700"/>
            <a:ext cx="9740900" cy="4714875"/>
          </a:xfrm>
        </p:spPr>
        <p:txBody>
          <a:bodyPr rtlCol="0">
            <a:normAutofit lnSpcReduction="10000"/>
          </a:bodyPr>
          <a:lstStyle/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Biogasstiltakene er de dyreste i jordbrukssektoren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Klif vil se nærmere på samfunnsøkonomiske kostnader gjennom livsløpet som gir et mer fullstendig bilde </a:t>
            </a:r>
          </a:p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Tiltak i jordbruket krever forskning, utredning og dokumentasjon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Klarlegge reduksjoner og kostnader bedre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Overgang til mer presise beregningsmetoder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Reduksjon av lystgassutslipp kan være underestimert</a:t>
            </a:r>
          </a:p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Forskjeller mellom samfunnsøkonomiske kostnader og den prisen bedrifter blir stilt overfor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Samfunnsøkonomisk nytte beregnet uten avgifter, skatt, moms</a:t>
            </a:r>
          </a:p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”Annen miljønytte” er tatt med for biogasstiltakene men forsiktig estimert</a:t>
            </a:r>
          </a:p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Noen oppdateringer i sektorrapport vs. sammendraget i hovedrapporten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nb-NO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tel 1"/>
          <p:cNvSpPr>
            <a:spLocks noGrp="1"/>
          </p:cNvSpPr>
          <p:nvPr>
            <p:ph type="title"/>
          </p:nvPr>
        </p:nvSpPr>
        <p:spPr>
          <a:xfrm>
            <a:off x="288925" y="112713"/>
            <a:ext cx="9305925" cy="685800"/>
          </a:xfrm>
        </p:spPr>
        <p:txBody>
          <a:bodyPr/>
          <a:lstStyle/>
          <a:p>
            <a:pPr algn="ctr"/>
            <a:r>
              <a:rPr lang="nb-NO" smtClean="0">
                <a:latin typeface="Arial" charset="0"/>
                <a:cs typeface="Arial" charset="0"/>
              </a:rPr>
              <a:t>Klimagassutslipp fra avfallssektoren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2263" y="1155700"/>
            <a:ext cx="9272587" cy="4857750"/>
          </a:xfrm>
        </p:spPr>
        <p:txBody>
          <a:bodyPr rtlCol="0">
            <a:normAutofit fontScale="92500" lnSpcReduction="20000"/>
          </a:bodyPr>
          <a:lstStyle/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600" dirty="0" smtClean="0"/>
              <a:t>Utslippene utgjør ca 2 % av norske utslipp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2200" dirty="0" smtClean="0"/>
              <a:t>Metan og karbondioksid</a:t>
            </a:r>
            <a:endParaRPr lang="nb-NO" sz="2200" baseline="-25000" dirty="0" smtClean="0"/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nb-NO" sz="1700" baseline="-25000" dirty="0" smtClean="0"/>
          </a:p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600" dirty="0" smtClean="0"/>
              <a:t>En rekke utslippsreduserende krav er allerede innført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2200" dirty="0" smtClean="0"/>
              <a:t>Nye tillatelser inneholder strengere krav til deponering av avfall og avslutning og etterdrift</a:t>
            </a:r>
          </a:p>
          <a:p>
            <a:pPr marL="1282812" lvl="2" indent="-256562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1700" dirty="0" smtClean="0"/>
              <a:t>Hjemmel i forurensningsloven og avfallsforskriften</a:t>
            </a:r>
          </a:p>
          <a:p>
            <a:pPr marL="1282812" lvl="2" indent="-256562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1700" dirty="0" smtClean="0"/>
              <a:t>Krav til oppgradering av anleggene som grunnlag for nye tillatelser</a:t>
            </a:r>
          </a:p>
          <a:p>
            <a:pPr marL="1282812" lvl="2" indent="-256562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1700" dirty="0" smtClean="0"/>
              <a:t>Strengere krav til teknisk standard, utslipp, drift relevant for metanutslipp</a:t>
            </a:r>
          </a:p>
          <a:p>
            <a:pPr marL="1282812" lvl="2" indent="-256562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1700" dirty="0" smtClean="0"/>
              <a:t>Grunnlag i EUs deponidirektiv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2200" dirty="0" smtClean="0"/>
              <a:t>Forbud mot deponering av biologisk nedbrytbart avfall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2200" dirty="0" smtClean="0"/>
              <a:t>Avtaler om innsamling og gjenvinning av emballasjeavfall samt optimering av emballasje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2200" dirty="0" smtClean="0"/>
              <a:t>Avgift på sluttbehandling av avfall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nb-NO" sz="1800" dirty="0" smtClean="0"/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2600" dirty="0" smtClean="0"/>
              <a:t>						…en del av referansebanen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nb-NO" sz="1800" dirty="0" smtClean="0"/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nb-NO" sz="1700" dirty="0" smtClean="0"/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nb-NO" sz="1700" dirty="0" smtClean="0"/>
          </a:p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tel 1"/>
          <p:cNvSpPr>
            <a:spLocks noGrp="1"/>
          </p:cNvSpPr>
          <p:nvPr>
            <p:ph type="title"/>
          </p:nvPr>
        </p:nvSpPr>
        <p:spPr>
          <a:xfrm>
            <a:off x="288925" y="112713"/>
            <a:ext cx="9305925" cy="614362"/>
          </a:xfrm>
        </p:spPr>
        <p:txBody>
          <a:bodyPr/>
          <a:lstStyle/>
          <a:p>
            <a:pPr algn="ctr"/>
            <a:r>
              <a:rPr lang="nb-NO" smtClean="0">
                <a:latin typeface="Arial" charset="0"/>
                <a:cs typeface="Arial" charset="0"/>
              </a:rPr>
              <a:t>Historiske utslipp og fremskrivninger</a:t>
            </a:r>
          </a:p>
        </p:txBody>
      </p:sp>
      <p:pic>
        <p:nvPicPr>
          <p:cNvPr id="23554" name="Plassholder for innhold 4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39713" y="798513"/>
            <a:ext cx="9501187" cy="500062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tel 1"/>
          <p:cNvSpPr>
            <a:spLocks noGrp="1"/>
          </p:cNvSpPr>
          <p:nvPr>
            <p:ph type="title"/>
          </p:nvPr>
        </p:nvSpPr>
        <p:spPr>
          <a:xfrm>
            <a:off x="288925" y="112713"/>
            <a:ext cx="9305925" cy="757237"/>
          </a:xfrm>
        </p:spPr>
        <p:txBody>
          <a:bodyPr/>
          <a:lstStyle/>
          <a:p>
            <a:pPr algn="ctr"/>
            <a:r>
              <a:rPr lang="nb-NO" smtClean="0">
                <a:latin typeface="Arial" charset="0"/>
                <a:cs typeface="Arial" charset="0"/>
              </a:rPr>
              <a:t>Tiltak utredet og kvantifisert i avfallssektoren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2263" y="1155700"/>
            <a:ext cx="9272587" cy="4500563"/>
          </a:xfrm>
        </p:spPr>
        <p:txBody>
          <a:bodyPr rtlCol="0">
            <a:normAutofit/>
          </a:bodyPr>
          <a:lstStyle/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Etablering av nye oppsamlingsanlegg for metangass</a:t>
            </a:r>
          </a:p>
          <a:p>
            <a:pPr marL="2157413" lvl="1" indent="-179388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25 000 tonn CO</a:t>
            </a:r>
            <a:r>
              <a:rPr lang="nb-NO" baseline="-25000" dirty="0" smtClean="0"/>
              <a:t>2</a:t>
            </a:r>
            <a:r>
              <a:rPr lang="nb-NO" dirty="0" smtClean="0"/>
              <a:t>-ekvivalenter/350 kr per tonn</a:t>
            </a:r>
          </a:p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Opprusting av eksisterende metangassanlegg</a:t>
            </a:r>
          </a:p>
          <a:p>
            <a:pPr marL="2157413" lvl="1" indent="-179388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70 000 tonn CO2-ekvivalenter/120 kr per tonn</a:t>
            </a:r>
          </a:p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Økt materialgjenvinning av plast</a:t>
            </a:r>
          </a:p>
          <a:p>
            <a:pPr marL="2157413" lvl="1" indent="-179388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90 000 tonn CO2-ekvivalenter/900 kr per tonn</a:t>
            </a:r>
          </a:p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Økt produksjon av biogass fra våtorganisk avfall</a:t>
            </a:r>
          </a:p>
          <a:p>
            <a:pPr marL="2157413" lvl="1" indent="-179388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20 000 tonn CO2-ekvivalenter/1400 kr per tonn</a:t>
            </a:r>
          </a:p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dirty="0" smtClean="0"/>
          </a:p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Biogass fra deponier og våtorganisk avfall kan substituere fossile brensler i andre sektorer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nb-N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4800" smtClean="0">
                <a:latin typeface="Arial" charset="0"/>
                <a:cs typeface="Arial" charset="0"/>
              </a:rPr>
              <a:t>Ressursgrunnlaget for biogass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1150" y="1227138"/>
            <a:ext cx="6072188" cy="445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kstSylinder 4"/>
          <p:cNvSpPr txBox="1">
            <a:spLocks noChangeArrowheads="1"/>
          </p:cNvSpPr>
          <p:nvPr/>
        </p:nvSpPr>
        <p:spPr bwMode="auto">
          <a:xfrm>
            <a:off x="4883150" y="5441950"/>
            <a:ext cx="15001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000" b="1">
                <a:latin typeface="Calibri" pitchFamily="34" charset="0"/>
              </a:rPr>
              <a:t>StØ, UMB, Enova 2008</a:t>
            </a:r>
          </a:p>
        </p:txBody>
      </p:sp>
      <p:sp>
        <p:nvSpPr>
          <p:cNvPr id="25604" name="TekstSylinder 5"/>
          <p:cNvSpPr txBox="1">
            <a:spLocks noChangeArrowheads="1"/>
          </p:cNvSpPr>
          <p:nvPr/>
        </p:nvSpPr>
        <p:spPr bwMode="auto">
          <a:xfrm>
            <a:off x="6311900" y="1298575"/>
            <a:ext cx="3357563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179388">
              <a:buFont typeface="Arial" charset="0"/>
              <a:buChar char="•"/>
            </a:pPr>
            <a:r>
              <a:rPr lang="nb-NO" b="1">
                <a:latin typeface="Calibri" pitchFamily="34" charset="0"/>
              </a:rPr>
              <a:t>Husdyrgjødsel størst potensial med 42 %</a:t>
            </a:r>
          </a:p>
          <a:p>
            <a:pPr marL="268288" indent="-179388">
              <a:buFont typeface="Arial" charset="0"/>
              <a:buChar char="•"/>
            </a:pPr>
            <a:r>
              <a:rPr lang="nb-NO" b="1">
                <a:latin typeface="Calibri" pitchFamily="34" charset="0"/>
              </a:rPr>
              <a:t>Alle fraksjoner våtorganisk avfall til sammen 39 %</a:t>
            </a:r>
          </a:p>
          <a:p>
            <a:pPr marL="268288" indent="-179388">
              <a:buFont typeface="Arial" charset="0"/>
              <a:buChar char="•"/>
            </a:pPr>
            <a:r>
              <a:rPr lang="nb-NO" b="1">
                <a:latin typeface="Calibri" pitchFamily="34" charset="0"/>
              </a:rPr>
              <a:t>Andelen vil øke ettersom mengden deponigass avtar</a:t>
            </a:r>
          </a:p>
          <a:p>
            <a:pPr marL="268288" indent="-179388">
              <a:buFont typeface="Arial" charset="0"/>
              <a:buChar char="•"/>
            </a:pPr>
            <a:r>
              <a:rPr lang="nb-NO" b="1">
                <a:latin typeface="Calibri" pitchFamily="34" charset="0"/>
              </a:rPr>
              <a:t>Halm kan i stedet brukes til produksjon av biokull?</a:t>
            </a:r>
          </a:p>
          <a:p>
            <a:pPr marL="268288" indent="-179388">
              <a:buFont typeface="Arial" charset="0"/>
              <a:buChar char="•"/>
            </a:pPr>
            <a:r>
              <a:rPr lang="nb-NO" b="1">
                <a:latin typeface="Calibri" pitchFamily="34" charset="0"/>
              </a:rPr>
              <a:t>Mulige ressurser; høy uegnet som fôr og parkgress</a:t>
            </a:r>
          </a:p>
          <a:p>
            <a:pPr marL="268288" indent="-179388">
              <a:buFont typeface="Arial" charset="0"/>
              <a:buChar char="•"/>
            </a:pPr>
            <a:endParaRPr lang="nb-NO">
              <a:latin typeface="Calibri" pitchFamily="34" charset="0"/>
            </a:endParaRPr>
          </a:p>
          <a:p>
            <a:pPr marL="268288" indent="-179388">
              <a:buFont typeface="Arial" charset="0"/>
              <a:buChar char="•"/>
            </a:pPr>
            <a:endParaRPr lang="nb-NO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tel 1"/>
          <p:cNvSpPr>
            <a:spLocks noGrp="1"/>
          </p:cNvSpPr>
          <p:nvPr>
            <p:ph type="title"/>
          </p:nvPr>
        </p:nvSpPr>
        <p:spPr>
          <a:xfrm>
            <a:off x="311150" y="227013"/>
            <a:ext cx="9305925" cy="614362"/>
          </a:xfrm>
        </p:spPr>
        <p:txBody>
          <a:bodyPr/>
          <a:lstStyle/>
          <a:p>
            <a:pPr algn="ctr"/>
            <a:r>
              <a:rPr lang="nb-NO" smtClean="0">
                <a:latin typeface="Arial" charset="0"/>
                <a:cs typeface="Arial" charset="0"/>
              </a:rPr>
              <a:t>Produksjon av biogass fra husdyrgjødsel</a:t>
            </a:r>
          </a:p>
        </p:txBody>
      </p:sp>
      <p:sp>
        <p:nvSpPr>
          <p:cNvPr id="26626" name="Plassholder for innhold 2"/>
          <p:cNvSpPr>
            <a:spLocks noGrp="1"/>
          </p:cNvSpPr>
          <p:nvPr>
            <p:ph idx="1"/>
          </p:nvPr>
        </p:nvSpPr>
        <p:spPr>
          <a:xfrm>
            <a:off x="382588" y="869950"/>
            <a:ext cx="9271000" cy="2143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nb-NO" smtClean="0">
                <a:latin typeface="Arial" charset="0"/>
                <a:cs typeface="Arial" charset="0"/>
              </a:rPr>
              <a:t>Utredet i to steg: 0–30 % og 30–60 % av total gjødselmengde</a:t>
            </a:r>
          </a:p>
          <a:p>
            <a:pPr lvl="1">
              <a:lnSpc>
                <a:spcPct val="80000"/>
              </a:lnSpc>
            </a:pPr>
            <a:r>
              <a:rPr lang="nb-NO" smtClean="0">
                <a:latin typeface="Arial" charset="0"/>
                <a:cs typeface="Arial" charset="0"/>
              </a:rPr>
              <a:t>Referansebanen er spredning på jordbruksjord</a:t>
            </a:r>
          </a:p>
          <a:p>
            <a:pPr lvl="1">
              <a:lnSpc>
                <a:spcPct val="80000"/>
              </a:lnSpc>
            </a:pPr>
            <a:r>
              <a:rPr lang="nb-NO" smtClean="0">
                <a:latin typeface="Arial" charset="0"/>
                <a:cs typeface="Arial" charset="0"/>
              </a:rPr>
              <a:t>Reduserte CH</a:t>
            </a:r>
            <a:r>
              <a:rPr lang="nb-NO" baseline="-25000" smtClean="0">
                <a:latin typeface="Arial" charset="0"/>
                <a:cs typeface="Arial" charset="0"/>
              </a:rPr>
              <a:t>4</a:t>
            </a:r>
            <a:r>
              <a:rPr lang="nb-NO" smtClean="0">
                <a:latin typeface="Arial" charset="0"/>
                <a:cs typeface="Arial" charset="0"/>
              </a:rPr>
              <a:t> og N</a:t>
            </a:r>
            <a:r>
              <a:rPr lang="nb-NO" baseline="-25000" smtClean="0">
                <a:latin typeface="Arial" charset="0"/>
                <a:cs typeface="Arial" charset="0"/>
              </a:rPr>
              <a:t>2</a:t>
            </a:r>
            <a:r>
              <a:rPr lang="nb-NO" smtClean="0">
                <a:latin typeface="Arial" charset="0"/>
                <a:cs typeface="Arial" charset="0"/>
              </a:rPr>
              <a:t>O-utslipp 136 500 tonn CO</a:t>
            </a:r>
            <a:r>
              <a:rPr lang="nb-NO" baseline="-25000" smtClean="0">
                <a:latin typeface="Arial" charset="0"/>
                <a:cs typeface="Arial" charset="0"/>
              </a:rPr>
              <a:t>2</a:t>
            </a:r>
            <a:r>
              <a:rPr lang="nb-NO" smtClean="0">
                <a:latin typeface="Arial" charset="0"/>
                <a:cs typeface="Arial" charset="0"/>
              </a:rPr>
              <a:t>-ekv. for hvert trinn</a:t>
            </a:r>
          </a:p>
          <a:p>
            <a:pPr>
              <a:lnSpc>
                <a:spcPct val="80000"/>
              </a:lnSpc>
            </a:pPr>
            <a:r>
              <a:rPr lang="nb-NO" smtClean="0">
                <a:latin typeface="Arial" charset="0"/>
                <a:cs typeface="Arial" charset="0"/>
              </a:rPr>
              <a:t>Tiltakskostnad er hhv. 1700 og 3100 kr pr tonn CO</a:t>
            </a:r>
            <a:r>
              <a:rPr lang="nb-NO" baseline="-25000" smtClean="0">
                <a:latin typeface="Arial" charset="0"/>
                <a:cs typeface="Arial" charset="0"/>
              </a:rPr>
              <a:t>2</a:t>
            </a:r>
            <a:r>
              <a:rPr lang="nb-NO" smtClean="0">
                <a:latin typeface="Arial" charset="0"/>
                <a:cs typeface="Arial" charset="0"/>
              </a:rPr>
              <a:t>-ekvivalenter</a:t>
            </a:r>
          </a:p>
          <a:p>
            <a:pPr>
              <a:lnSpc>
                <a:spcPct val="80000"/>
              </a:lnSpc>
            </a:pPr>
            <a:r>
              <a:rPr lang="nb-NO" smtClean="0">
                <a:latin typeface="Arial" charset="0"/>
                <a:cs typeface="Arial" charset="0"/>
              </a:rPr>
              <a:t>Hvert trinn produserer 710 GWh biogass</a:t>
            </a:r>
          </a:p>
          <a:p>
            <a:pPr lvl="1">
              <a:lnSpc>
                <a:spcPct val="80000"/>
              </a:lnSpc>
            </a:pPr>
            <a:r>
              <a:rPr lang="nb-NO" sz="2200" smtClean="0">
                <a:latin typeface="Arial" charset="0"/>
                <a:cs typeface="Arial" charset="0"/>
              </a:rPr>
              <a:t>Gitt dagens rammebetingelser 0,79 og 1,07 øre pr kWh</a:t>
            </a:r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382588" y="3013075"/>
            <a:ext cx="9305925" cy="542925"/>
          </a:xfrm>
          <a:prstGeom prst="rect">
            <a:avLst/>
          </a:prstGeom>
        </p:spPr>
        <p:txBody>
          <a:bodyPr lIns="0" tIns="51313" rIns="102625" bIns="51313" anchor="b">
            <a:normAutofit lnSpcReduction="10000"/>
          </a:bodyPr>
          <a:lstStyle/>
          <a:p>
            <a:pPr algn="ctr" defTabSz="1026250" fontAlgn="auto">
              <a:spcAft>
                <a:spcPts val="0"/>
              </a:spcAft>
              <a:defRPr/>
            </a:pPr>
            <a:r>
              <a:rPr lang="nb-NO" sz="3200" b="1" dirty="0">
                <a:latin typeface="Arial" pitchFamily="34" charset="0"/>
                <a:ea typeface="+mj-ea"/>
                <a:cs typeface="Arial" pitchFamily="34" charset="0"/>
              </a:rPr>
              <a:t>Produksjon av biogass fra våtorganisk avfall</a:t>
            </a:r>
            <a:endParaRPr lang="nb-NO" sz="32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Plassholder for innhold 2"/>
          <p:cNvSpPr txBox="1">
            <a:spLocks/>
          </p:cNvSpPr>
          <p:nvPr/>
        </p:nvSpPr>
        <p:spPr>
          <a:xfrm>
            <a:off x="311150" y="3584575"/>
            <a:ext cx="9271000" cy="2143125"/>
          </a:xfrm>
          <a:prstGeom prst="rect">
            <a:avLst/>
          </a:prstGeom>
        </p:spPr>
        <p:txBody>
          <a:bodyPr lIns="0" tIns="51313" rIns="102625" bIns="51313">
            <a:normAutofit fontScale="92500" lnSpcReduction="20000"/>
          </a:bodyPr>
          <a:lstStyle/>
          <a:p>
            <a:pPr marL="384810" indent="-384810" defTabSz="10262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200" b="1" dirty="0">
                <a:latin typeface="Arial" pitchFamily="34" charset="0"/>
                <a:cs typeface="Arial" pitchFamily="34" charset="0"/>
              </a:rPr>
              <a:t>Et forsiktig anslag av ressursgrunnlaget er 400 000 tonn avfall</a:t>
            </a:r>
          </a:p>
          <a:p>
            <a:pPr marL="833828" lvl="1" indent="-320703" defTabSz="10262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1900" b="1" dirty="0">
                <a:latin typeface="Arial" pitchFamily="34" charset="0"/>
                <a:cs typeface="Arial" pitchFamily="34" charset="0"/>
              </a:rPr>
              <a:t>Referansebanen er kompostering og forbrenning 50/50</a:t>
            </a:r>
          </a:p>
          <a:p>
            <a:pPr marL="833828" lvl="1" indent="-320703" defTabSz="10262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1900" b="1" dirty="0">
                <a:latin typeface="Arial" pitchFamily="34" charset="0"/>
                <a:cs typeface="Arial" pitchFamily="34" charset="0"/>
              </a:rPr>
              <a:t>Tilsvarer et metanutslipp tilsvarende 22 000 tonn CO</a:t>
            </a:r>
            <a:r>
              <a:rPr lang="nb-NO" sz="1900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nb-NO" sz="1900" b="1" dirty="0">
                <a:latin typeface="Arial" pitchFamily="34" charset="0"/>
                <a:cs typeface="Arial" pitchFamily="34" charset="0"/>
              </a:rPr>
              <a:t>-ekvivalenter</a:t>
            </a:r>
          </a:p>
          <a:p>
            <a:pPr marL="384810" indent="-384810" defTabSz="10262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200" b="1" dirty="0">
                <a:latin typeface="Arial" pitchFamily="34" charset="0"/>
                <a:cs typeface="Arial" pitchFamily="34" charset="0"/>
              </a:rPr>
              <a:t>Tiltakskostnaden er 1400 kr per tonn CO</a:t>
            </a:r>
            <a:r>
              <a:rPr lang="nb-NO" sz="2200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nb-NO" sz="2200" b="1" dirty="0">
                <a:latin typeface="Arial" pitchFamily="34" charset="0"/>
                <a:cs typeface="Arial" pitchFamily="34" charset="0"/>
              </a:rPr>
              <a:t>-ekvivalenter</a:t>
            </a:r>
          </a:p>
          <a:p>
            <a:pPr marL="384810" indent="-384810" defTabSz="10262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200" b="1" dirty="0">
                <a:latin typeface="Arial" pitchFamily="34" charset="0"/>
                <a:cs typeface="Arial" pitchFamily="34" charset="0"/>
              </a:rPr>
              <a:t>Tiltaket leverer 210 GWh biogass</a:t>
            </a:r>
          </a:p>
          <a:p>
            <a:pPr marL="833828" lvl="1" indent="-320703" defTabSz="10262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1900" b="1" dirty="0">
                <a:latin typeface="Arial" pitchFamily="34" charset="0"/>
                <a:cs typeface="Arial" pitchFamily="34" charset="0"/>
              </a:rPr>
              <a:t>Gitt dagens rammebetingelser ca 0,86 kr/KWh</a:t>
            </a:r>
          </a:p>
          <a:p>
            <a:pPr marL="1346953" lvl="2" indent="-320703" defTabSz="10262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1900" b="1" dirty="0">
                <a:latin typeface="Arial" pitchFamily="34" charset="0"/>
                <a:cs typeface="Arial" pitchFamily="34" charset="0"/>
              </a:rPr>
              <a:t>Eller mulig noe lavere om anlegget får betalt for mottatt avfall</a:t>
            </a:r>
          </a:p>
          <a:p>
            <a:pPr marL="384810" indent="-384810" defTabSz="10262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sz="2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tel 3"/>
          <p:cNvSpPr>
            <a:spLocks noGrp="1"/>
          </p:cNvSpPr>
          <p:nvPr>
            <p:ph type="title"/>
          </p:nvPr>
        </p:nvSpPr>
        <p:spPr>
          <a:xfrm>
            <a:off x="0" y="112713"/>
            <a:ext cx="9909175" cy="614362"/>
          </a:xfrm>
        </p:spPr>
        <p:txBody>
          <a:bodyPr/>
          <a:lstStyle/>
          <a:p>
            <a:pPr algn="ctr"/>
            <a:r>
              <a:rPr lang="nb-NO" sz="2700" smtClean="0">
                <a:latin typeface="Arial" charset="0"/>
                <a:cs typeface="Arial" charset="0"/>
              </a:rPr>
              <a:t>Sambehandling husdyrgjødsel/våtorganisk avfall</a:t>
            </a:r>
          </a:p>
        </p:txBody>
      </p:sp>
      <p:sp>
        <p:nvSpPr>
          <p:cNvPr id="27650" name="Plassholder for innhold 4"/>
          <p:cNvSpPr>
            <a:spLocks noGrp="1"/>
          </p:cNvSpPr>
          <p:nvPr>
            <p:ph idx="1"/>
          </p:nvPr>
        </p:nvSpPr>
        <p:spPr>
          <a:xfrm>
            <a:off x="311150" y="1155700"/>
            <a:ext cx="9271000" cy="4572000"/>
          </a:xfrm>
        </p:spPr>
        <p:txBody>
          <a:bodyPr/>
          <a:lstStyle/>
          <a:p>
            <a:r>
              <a:rPr lang="nb-NO" smtClean="0">
                <a:latin typeface="Arial" charset="0"/>
                <a:cs typeface="Arial" charset="0"/>
              </a:rPr>
              <a:t>Utredet i to steg: 0–30 % og 30–60 % av total gjødselmengde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Innblandet 200 000 tonn våtorganisk avfall i hvert trinn</a:t>
            </a:r>
          </a:p>
          <a:p>
            <a:r>
              <a:rPr lang="nb-NO" smtClean="0">
                <a:latin typeface="Arial" charset="0"/>
                <a:cs typeface="Arial" charset="0"/>
              </a:rPr>
              <a:t>Reduserer utslippene med 147 500 tonn CO</a:t>
            </a:r>
            <a:r>
              <a:rPr lang="nb-NO" baseline="-25000" smtClean="0">
                <a:latin typeface="Arial" charset="0"/>
                <a:cs typeface="Arial" charset="0"/>
              </a:rPr>
              <a:t>2</a:t>
            </a:r>
            <a:r>
              <a:rPr lang="nb-NO" smtClean="0">
                <a:latin typeface="Arial" charset="0"/>
                <a:cs typeface="Arial" charset="0"/>
              </a:rPr>
              <a:t>-ekv. i hvert trinn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Sum av utslippsreduksjon fra behandling av de to ressursene separat</a:t>
            </a:r>
          </a:p>
          <a:p>
            <a:pPr>
              <a:lnSpc>
                <a:spcPct val="80000"/>
              </a:lnSpc>
            </a:pPr>
            <a:r>
              <a:rPr lang="nb-NO" smtClean="0">
                <a:latin typeface="Arial" charset="0"/>
                <a:cs typeface="Arial" charset="0"/>
              </a:rPr>
              <a:t>Tiltakskostnad redusert til 1200 og 2700 kr/tonn CO</a:t>
            </a:r>
            <a:r>
              <a:rPr lang="nb-NO" baseline="-25000" smtClean="0">
                <a:latin typeface="Arial" charset="0"/>
                <a:cs typeface="Arial" charset="0"/>
              </a:rPr>
              <a:t>2</a:t>
            </a:r>
            <a:r>
              <a:rPr lang="nb-NO" smtClean="0">
                <a:latin typeface="Arial" charset="0"/>
                <a:cs typeface="Arial" charset="0"/>
              </a:rPr>
              <a:t>-ekvivalenter</a:t>
            </a:r>
          </a:p>
          <a:p>
            <a:pPr lvl="1">
              <a:lnSpc>
                <a:spcPct val="80000"/>
              </a:lnSpc>
            </a:pPr>
            <a:r>
              <a:rPr lang="nb-NO" smtClean="0">
                <a:latin typeface="Arial" charset="0"/>
                <a:cs typeface="Arial" charset="0"/>
              </a:rPr>
              <a:t>Våtvekten øker med 6 % sammenliknet separatbehandling av husdyrgjødsel</a:t>
            </a:r>
          </a:p>
          <a:p>
            <a:pPr lvl="1">
              <a:lnSpc>
                <a:spcPct val="80000"/>
              </a:lnSpc>
            </a:pPr>
            <a:r>
              <a:rPr lang="nb-NO" smtClean="0">
                <a:latin typeface="Arial" charset="0"/>
                <a:cs typeface="Arial" charset="0"/>
              </a:rPr>
              <a:t>Samme dimensjonering av anleggene som for bare husdyrgjødsel</a:t>
            </a:r>
          </a:p>
          <a:p>
            <a:pPr lvl="1">
              <a:lnSpc>
                <a:spcPct val="80000"/>
              </a:lnSpc>
            </a:pPr>
            <a:r>
              <a:rPr lang="nb-NO" smtClean="0">
                <a:latin typeface="Arial" charset="0"/>
                <a:cs typeface="Arial" charset="0"/>
              </a:rPr>
              <a:t>Likevel – 10 % økning i investerings- og driftskostnader lagt inn</a:t>
            </a:r>
          </a:p>
          <a:p>
            <a:pPr>
              <a:lnSpc>
                <a:spcPct val="80000"/>
              </a:lnSpc>
            </a:pPr>
            <a:r>
              <a:rPr lang="nb-NO" smtClean="0">
                <a:latin typeface="Arial" charset="0"/>
                <a:cs typeface="Arial" charset="0"/>
              </a:rPr>
              <a:t>Hvert trinn produserer 920 GWh biogass</a:t>
            </a:r>
          </a:p>
          <a:p>
            <a:pPr lvl="1">
              <a:lnSpc>
                <a:spcPct val="80000"/>
              </a:lnSpc>
            </a:pPr>
            <a:r>
              <a:rPr lang="nb-NO" sz="2200" smtClean="0">
                <a:latin typeface="Arial" charset="0"/>
                <a:cs typeface="Arial" charset="0"/>
              </a:rPr>
              <a:t>Gitt dagens rammebetingelser 0,67 og 0,91 øre pr kWh</a:t>
            </a:r>
          </a:p>
          <a:p>
            <a:pPr lvl="1">
              <a:lnSpc>
                <a:spcPct val="80000"/>
              </a:lnSpc>
            </a:pPr>
            <a:r>
              <a:rPr lang="nb-NO" sz="2200" smtClean="0">
                <a:latin typeface="Arial" charset="0"/>
                <a:cs typeface="Arial" charset="0"/>
              </a:rPr>
              <a:t>Sambehandling medfører sannsynligvis en synergieffekt</a:t>
            </a:r>
          </a:p>
          <a:p>
            <a:pPr lvl="1">
              <a:lnSpc>
                <a:spcPct val="80000"/>
              </a:lnSpc>
            </a:pPr>
            <a:r>
              <a:rPr lang="nb-NO" smtClean="0">
                <a:latin typeface="Arial" charset="0"/>
                <a:cs typeface="Arial" charset="0"/>
              </a:rPr>
              <a:t>Mer gass enn om husdyrgjødsel og våtorganisk behandles for seg</a:t>
            </a:r>
          </a:p>
          <a:p>
            <a:pPr>
              <a:lnSpc>
                <a:spcPct val="80000"/>
              </a:lnSpc>
            </a:pPr>
            <a:endParaRPr lang="nb-NO" sz="2500" smtClean="0">
              <a:latin typeface="Arial" charset="0"/>
              <a:cs typeface="Arial" charset="0"/>
            </a:endParaRPr>
          </a:p>
          <a:p>
            <a:endParaRPr lang="nb-NO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tel 1"/>
          <p:cNvSpPr>
            <a:spLocks noGrp="1"/>
          </p:cNvSpPr>
          <p:nvPr>
            <p:ph type="title"/>
          </p:nvPr>
        </p:nvSpPr>
        <p:spPr>
          <a:xfrm>
            <a:off x="288925" y="112713"/>
            <a:ext cx="9305925" cy="685800"/>
          </a:xfrm>
        </p:spPr>
        <p:txBody>
          <a:bodyPr/>
          <a:lstStyle/>
          <a:p>
            <a:pPr algn="ctr"/>
            <a:r>
              <a:rPr lang="nb-NO" smtClean="0">
                <a:latin typeface="Arial" charset="0"/>
                <a:cs typeface="Arial" charset="0"/>
              </a:rPr>
              <a:t>Bruk av biogass</a:t>
            </a:r>
          </a:p>
        </p:txBody>
      </p:sp>
      <p:sp>
        <p:nvSpPr>
          <p:cNvPr id="28674" name="Plassholder for innhold 2"/>
          <p:cNvSpPr>
            <a:spLocks noGrp="1"/>
          </p:cNvSpPr>
          <p:nvPr>
            <p:ph idx="1"/>
          </p:nvPr>
        </p:nvSpPr>
        <p:spPr>
          <a:xfrm>
            <a:off x="322263" y="1227138"/>
            <a:ext cx="9272587" cy="4314825"/>
          </a:xfrm>
        </p:spPr>
        <p:txBody>
          <a:bodyPr/>
          <a:lstStyle/>
          <a:p>
            <a:r>
              <a:rPr lang="nb-NO" smtClean="0">
                <a:latin typeface="Arial" charset="0"/>
                <a:cs typeface="Arial" charset="0"/>
              </a:rPr>
              <a:t>Oppvarming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Nærvarme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Fjernvarme</a:t>
            </a:r>
          </a:p>
          <a:p>
            <a:r>
              <a:rPr lang="nb-NO" smtClean="0">
                <a:latin typeface="Arial" charset="0"/>
                <a:cs typeface="Arial" charset="0"/>
              </a:rPr>
              <a:t>Elektrisitetsproduksjon 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Utnyttelse av overskuddsvarme til nær- eller fjernvarme</a:t>
            </a:r>
          </a:p>
          <a:p>
            <a:r>
              <a:rPr lang="nb-NO" smtClean="0">
                <a:latin typeface="Arial" charset="0"/>
                <a:cs typeface="Arial" charset="0"/>
              </a:rPr>
              <a:t>Industriell bruk</a:t>
            </a:r>
          </a:p>
          <a:p>
            <a:r>
              <a:rPr lang="nb-NO" smtClean="0">
                <a:latin typeface="Arial" charset="0"/>
                <a:cs typeface="Arial" charset="0"/>
              </a:rPr>
              <a:t>Transport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Busser, renovasjonsbiler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Personbiler med dual fuel-teknologi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Ferger</a:t>
            </a:r>
          </a:p>
          <a:p>
            <a:r>
              <a:rPr lang="nb-NO" smtClean="0">
                <a:latin typeface="Arial" charset="0"/>
                <a:cs typeface="Arial" charset="0"/>
              </a:rPr>
              <a:t>Direkte innføring på regionale gassnett</a:t>
            </a:r>
          </a:p>
          <a:p>
            <a:endParaRPr lang="nb-NO" smtClean="0">
              <a:latin typeface="Arial" charset="0"/>
              <a:cs typeface="Arial" charset="0"/>
            </a:endParaRPr>
          </a:p>
          <a:p>
            <a:endParaRPr lang="nb-NO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tel 1"/>
          <p:cNvSpPr>
            <a:spLocks noGrp="1"/>
          </p:cNvSpPr>
          <p:nvPr>
            <p:ph type="title"/>
          </p:nvPr>
        </p:nvSpPr>
        <p:spPr>
          <a:xfrm>
            <a:off x="288925" y="112713"/>
            <a:ext cx="9305925" cy="614362"/>
          </a:xfrm>
        </p:spPr>
        <p:txBody>
          <a:bodyPr/>
          <a:lstStyle/>
          <a:p>
            <a:pPr algn="ctr"/>
            <a:r>
              <a:rPr lang="nb-NO" sz="2600" smtClean="0">
                <a:latin typeface="Arial" charset="0"/>
                <a:cs typeface="Arial" charset="0"/>
              </a:rPr>
              <a:t>Total kostnadseffektivitet for biogass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2263" y="869950"/>
            <a:ext cx="9418637" cy="4672013"/>
          </a:xfrm>
        </p:spPr>
        <p:txBody>
          <a:bodyPr rtlCol="0">
            <a:normAutofit fontScale="92500"/>
          </a:bodyPr>
          <a:lstStyle/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Se på produksjonskostnaden, oppgradering, distribusjon, infrastruktur til og med sluttbruken</a:t>
            </a:r>
          </a:p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Foreløpige overslag 700-800 kr pr tonn CO2-ekvivalenter der biogass substituerer fossil gass direkte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Kostnaden knyttet til slik sluttbruk i hovedsak knyttet til oppgradering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Kun mindre endringer ved utstyr til selve forbrenningen</a:t>
            </a:r>
          </a:p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Noe mer komplisert der det må gjøres mer omfattende investeringer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Transport: Ombygging av kjøretøy, distribusjonsnett, tankstasjoner, backup-løsning med fossil gass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Elektrisitetsproduksjon: Strømgenerator, elektrisk anlegg, distribusjon av varme</a:t>
            </a:r>
          </a:p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Fra et samfunnsøkonomisk ståsted: 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Få alternativer til fossile brensler kan rettferdiggjøre en høyere tiltakskostnad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Fremtidig energibalanse – mer etterspørsel etter strøm?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>
                <a:latin typeface="Arial" charset="0"/>
                <a:cs typeface="Arial" charset="0"/>
              </a:rPr>
              <a:t>Hvilke drivhusgasser slippes ut fra jordbruket? </a:t>
            </a:r>
          </a:p>
        </p:txBody>
      </p:sp>
      <p:sp>
        <p:nvSpPr>
          <p:cNvPr id="12290" name="Plassholder for innhold 2"/>
          <p:cNvSpPr>
            <a:spLocks noGrp="1"/>
          </p:cNvSpPr>
          <p:nvPr>
            <p:ph idx="1"/>
          </p:nvPr>
        </p:nvSpPr>
        <p:spPr>
          <a:xfrm>
            <a:off x="322263" y="1298575"/>
            <a:ext cx="9272587" cy="5072063"/>
          </a:xfrm>
        </p:spPr>
        <p:txBody>
          <a:bodyPr/>
          <a:lstStyle/>
          <a:p>
            <a:r>
              <a:rPr lang="nb-NO" smtClean="0">
                <a:latin typeface="Arial" charset="0"/>
                <a:cs typeface="Arial" charset="0"/>
              </a:rPr>
              <a:t>Jordbruksutslipp ca 9 % av Norges totale utslipp av klimagasser</a:t>
            </a:r>
          </a:p>
          <a:p>
            <a:r>
              <a:rPr lang="nb-NO" smtClean="0">
                <a:latin typeface="Arial" charset="0"/>
                <a:cs typeface="Arial" charset="0"/>
              </a:rPr>
              <a:t>Metan og lystgass utgjør 90 % av jordbruksutslippene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Metan fra husdyrhold, dyrenes fordøyelse, gjødsellager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Lystgass fra prosesser i jord, gjødsling, gjødsellager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En del av nitrogenet fra nitratavrenning og ammoniakkavdamping omdannes til lystgass i miljøet</a:t>
            </a:r>
          </a:p>
          <a:p>
            <a:r>
              <a:rPr lang="nb-NO" smtClean="0">
                <a:latin typeface="Arial" charset="0"/>
                <a:cs typeface="Arial" charset="0"/>
              </a:rPr>
              <a:t>Forbrenning av fossile brensler maskiner/oppvarming &lt;10 %</a:t>
            </a:r>
          </a:p>
          <a:p>
            <a:r>
              <a:rPr lang="nb-NO" smtClean="0">
                <a:latin typeface="Arial" charset="0"/>
                <a:cs typeface="Arial" charset="0"/>
              </a:rPr>
              <a:t>Utslipp av karbon fra endringer i arealbruk – særlig myrdyrking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Betydelig andel av utslippene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Er med i utslippsregnskapet under LULUCF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Ikke en del av Kyotoforpliktelsene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MEN også betydelig potensial for opptak av karbon i jord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tel 1"/>
          <p:cNvSpPr>
            <a:spLocks noGrp="1"/>
          </p:cNvSpPr>
          <p:nvPr>
            <p:ph type="title"/>
          </p:nvPr>
        </p:nvSpPr>
        <p:spPr>
          <a:xfrm>
            <a:off x="288925" y="112713"/>
            <a:ext cx="9305925" cy="614362"/>
          </a:xfrm>
        </p:spPr>
        <p:txBody>
          <a:bodyPr/>
          <a:lstStyle/>
          <a:p>
            <a:pPr algn="ctr"/>
            <a:r>
              <a:rPr lang="nb-NO" smtClean="0">
                <a:latin typeface="Arial" charset="0"/>
                <a:cs typeface="Arial" charset="0"/>
              </a:rPr>
              <a:t>Virkemidler for økt produksjon av biogass</a:t>
            </a:r>
          </a:p>
        </p:txBody>
      </p:sp>
      <p:sp>
        <p:nvSpPr>
          <p:cNvPr id="30722" name="Plassholder for innhold 2"/>
          <p:cNvSpPr>
            <a:spLocks noGrp="1"/>
          </p:cNvSpPr>
          <p:nvPr>
            <p:ph idx="1"/>
          </p:nvPr>
        </p:nvSpPr>
        <p:spPr>
          <a:xfrm>
            <a:off x="322263" y="1084263"/>
            <a:ext cx="7204075" cy="4457700"/>
          </a:xfrm>
        </p:spPr>
        <p:txBody>
          <a:bodyPr/>
          <a:lstStyle/>
          <a:p>
            <a:r>
              <a:rPr lang="nb-NO" sz="3600" smtClean="0">
                <a:latin typeface="Arial" charset="0"/>
                <a:cs typeface="Arial" charset="0"/>
              </a:rPr>
              <a:t>Økonomiske virkemidler</a:t>
            </a:r>
          </a:p>
          <a:p>
            <a:endParaRPr lang="nb-NO" sz="3600" smtClean="0">
              <a:latin typeface="Arial" charset="0"/>
              <a:cs typeface="Arial" charset="0"/>
            </a:endParaRPr>
          </a:p>
          <a:p>
            <a:r>
              <a:rPr lang="nb-NO" sz="3600" smtClean="0">
                <a:latin typeface="Arial" charset="0"/>
                <a:cs typeface="Arial" charset="0"/>
              </a:rPr>
              <a:t>Juridiske virkemidler</a:t>
            </a:r>
          </a:p>
          <a:p>
            <a:endParaRPr lang="nb-NO" sz="3600" smtClean="0">
              <a:latin typeface="Arial" charset="0"/>
              <a:cs typeface="Arial" charset="0"/>
            </a:endParaRPr>
          </a:p>
          <a:p>
            <a:r>
              <a:rPr lang="nb-NO" sz="3600" smtClean="0">
                <a:latin typeface="Arial" charset="0"/>
                <a:cs typeface="Arial" charset="0"/>
              </a:rPr>
              <a:t>Informasjon</a:t>
            </a:r>
          </a:p>
          <a:p>
            <a:endParaRPr lang="nb-NO" sz="3600" smtClean="0">
              <a:latin typeface="Arial" charset="0"/>
              <a:cs typeface="Arial" charset="0"/>
            </a:endParaRPr>
          </a:p>
          <a:p>
            <a:r>
              <a:rPr lang="nb-NO" sz="3600" smtClean="0">
                <a:latin typeface="Arial" charset="0"/>
                <a:cs typeface="Arial" charset="0"/>
              </a:rPr>
              <a:t>Forskning og utredning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11838" y="2298700"/>
            <a:ext cx="15033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2025" y="4656138"/>
            <a:ext cx="2106613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68963" y="3370263"/>
            <a:ext cx="1285875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26338" y="1084263"/>
            <a:ext cx="14573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tel 1"/>
          <p:cNvSpPr>
            <a:spLocks noGrp="1"/>
          </p:cNvSpPr>
          <p:nvPr>
            <p:ph type="title"/>
          </p:nvPr>
        </p:nvSpPr>
        <p:spPr>
          <a:xfrm>
            <a:off x="288925" y="112713"/>
            <a:ext cx="9305925" cy="685800"/>
          </a:xfrm>
        </p:spPr>
        <p:txBody>
          <a:bodyPr/>
          <a:lstStyle/>
          <a:p>
            <a:pPr algn="ctr"/>
            <a:r>
              <a:rPr lang="nb-NO" sz="3600" smtClean="0">
                <a:latin typeface="Arial" charset="0"/>
                <a:cs typeface="Arial" charset="0"/>
              </a:rPr>
              <a:t>Økonomiske virkemidler</a:t>
            </a:r>
          </a:p>
        </p:txBody>
      </p:sp>
      <p:sp>
        <p:nvSpPr>
          <p:cNvPr id="31746" name="Plassholder for innhold 2"/>
          <p:cNvSpPr>
            <a:spLocks noGrp="1"/>
          </p:cNvSpPr>
          <p:nvPr>
            <p:ph idx="1"/>
          </p:nvPr>
        </p:nvSpPr>
        <p:spPr>
          <a:xfrm>
            <a:off x="168275" y="1227138"/>
            <a:ext cx="9572625" cy="4314825"/>
          </a:xfrm>
        </p:spPr>
        <p:txBody>
          <a:bodyPr/>
          <a:lstStyle/>
          <a:p>
            <a:r>
              <a:rPr lang="nb-NO" smtClean="0">
                <a:latin typeface="Arial" charset="0"/>
                <a:cs typeface="Arial" charset="0"/>
              </a:rPr>
              <a:t>CO</a:t>
            </a:r>
            <a:r>
              <a:rPr lang="nb-NO" baseline="-25000" smtClean="0">
                <a:latin typeface="Arial" charset="0"/>
                <a:cs typeface="Arial" charset="0"/>
              </a:rPr>
              <a:t>2</a:t>
            </a:r>
            <a:r>
              <a:rPr lang="nb-NO" smtClean="0">
                <a:latin typeface="Arial" charset="0"/>
                <a:cs typeface="Arial" charset="0"/>
              </a:rPr>
              <a:t>-avgift på konkurrerende energibærere til biogass</a:t>
            </a:r>
          </a:p>
          <a:p>
            <a:r>
              <a:rPr lang="nb-NO" smtClean="0">
                <a:latin typeface="Arial" charset="0"/>
                <a:cs typeface="Arial" charset="0"/>
              </a:rPr>
              <a:t>N-avgift på konkurrerende produkter til biorest (kunstgjødselavgift)</a:t>
            </a:r>
          </a:p>
          <a:p>
            <a:r>
              <a:rPr lang="nb-NO" smtClean="0">
                <a:latin typeface="Arial" charset="0"/>
                <a:cs typeface="Arial" charset="0"/>
              </a:rPr>
              <a:t>Økt sluttbehandlingsavgift for forbrenning av våtorganisk avfall</a:t>
            </a:r>
          </a:p>
          <a:p>
            <a:r>
              <a:rPr lang="nb-NO" smtClean="0">
                <a:latin typeface="Arial" charset="0"/>
                <a:cs typeface="Arial" charset="0"/>
              </a:rPr>
              <a:t>Klimaretting av bevilgningene over jordbruksoppgjøret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Ved relativt beskjedne endringer i noen av de store støtteordningene i jordbruket kan midler frigis til virkemidler som er klimaspesifikke</a:t>
            </a:r>
          </a:p>
          <a:p>
            <a:r>
              <a:rPr lang="nb-NO" smtClean="0">
                <a:latin typeface="Arial" charset="0"/>
                <a:cs typeface="Arial" charset="0"/>
              </a:rPr>
              <a:t>Investeringsstøtte til biogassfabrikker</a:t>
            </a:r>
          </a:p>
          <a:p>
            <a:r>
              <a:rPr lang="nb-NO" smtClean="0">
                <a:latin typeface="Arial" charset="0"/>
                <a:cs typeface="Arial" charset="0"/>
              </a:rPr>
              <a:t>Støtte til produsert mengde biogass </a:t>
            </a:r>
          </a:p>
          <a:p>
            <a:r>
              <a:rPr lang="nb-NO" smtClean="0">
                <a:latin typeface="Arial" charset="0"/>
                <a:cs typeface="Arial" charset="0"/>
              </a:rPr>
              <a:t>Støtte av gjødselpelletsproduksjon</a:t>
            </a:r>
          </a:p>
          <a:p>
            <a:r>
              <a:rPr lang="nb-NO" smtClean="0">
                <a:latin typeface="Arial" charset="0"/>
                <a:cs typeface="Arial" charset="0"/>
              </a:rPr>
              <a:t>Mottaksplikt for energiselskapene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Gass, varme eller elektrisitet</a:t>
            </a:r>
          </a:p>
          <a:p>
            <a:endParaRPr lang="nb-NO" smtClean="0">
              <a:latin typeface="Arial" charset="0"/>
              <a:cs typeface="Arial" charset="0"/>
            </a:endParaRPr>
          </a:p>
          <a:p>
            <a:endParaRPr lang="nb-NO" smtClean="0">
              <a:latin typeface="Arial" charset="0"/>
              <a:cs typeface="Arial" charset="0"/>
            </a:endParaRPr>
          </a:p>
          <a:p>
            <a:endParaRPr lang="nb-NO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tel 1"/>
          <p:cNvSpPr>
            <a:spLocks noGrp="1"/>
          </p:cNvSpPr>
          <p:nvPr>
            <p:ph type="title"/>
          </p:nvPr>
        </p:nvSpPr>
        <p:spPr>
          <a:xfrm>
            <a:off x="288925" y="112713"/>
            <a:ext cx="9305925" cy="757237"/>
          </a:xfrm>
        </p:spPr>
        <p:txBody>
          <a:bodyPr/>
          <a:lstStyle/>
          <a:p>
            <a:pPr algn="ctr"/>
            <a:r>
              <a:rPr lang="nb-NO" sz="3600" smtClean="0">
                <a:latin typeface="Arial" charset="0"/>
                <a:cs typeface="Arial" charset="0"/>
              </a:rPr>
              <a:t>Juridiske virkemidler</a:t>
            </a:r>
          </a:p>
        </p:txBody>
      </p:sp>
      <p:sp>
        <p:nvSpPr>
          <p:cNvPr id="32770" name="Plassholder for innhold 2"/>
          <p:cNvSpPr>
            <a:spLocks noGrp="1"/>
          </p:cNvSpPr>
          <p:nvPr>
            <p:ph idx="1"/>
          </p:nvPr>
        </p:nvSpPr>
        <p:spPr>
          <a:xfrm>
            <a:off x="322263" y="1298575"/>
            <a:ext cx="9272587" cy="4243388"/>
          </a:xfrm>
        </p:spPr>
        <p:txBody>
          <a:bodyPr/>
          <a:lstStyle/>
          <a:p>
            <a:r>
              <a:rPr lang="nb-NO" smtClean="0">
                <a:latin typeface="Arial" charset="0"/>
                <a:cs typeface="Arial" charset="0"/>
              </a:rPr>
              <a:t>Leveringskrav for husdyrgjødsel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Innen gitt radius eller kjøreavstand fra biogassanlegg</a:t>
            </a:r>
          </a:p>
          <a:p>
            <a:r>
              <a:rPr lang="nb-NO" smtClean="0">
                <a:latin typeface="Arial" charset="0"/>
                <a:cs typeface="Arial" charset="0"/>
              </a:rPr>
              <a:t>Krav til kommunene om kildesortering av våtorganisk avfall</a:t>
            </a:r>
          </a:p>
          <a:p>
            <a:r>
              <a:rPr lang="nb-NO" smtClean="0">
                <a:latin typeface="Arial" charset="0"/>
                <a:cs typeface="Arial" charset="0"/>
              </a:rPr>
              <a:t>Forbud mot forbrenning av avfall med lav brennverdi</a:t>
            </a:r>
          </a:p>
          <a:p>
            <a:r>
              <a:rPr lang="nb-NO" smtClean="0">
                <a:latin typeface="Arial" charset="0"/>
                <a:cs typeface="Arial" charset="0"/>
              </a:rPr>
              <a:t>Reguleringer med indirekte virkning på gjødseltilgangen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Forbud mot spredning av husdyrgjødsel utenfor vekstsesongen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Skjerpede krav til gjødselplanlegging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Krav til klimaeffektiv spredning av husdyrgjødsel</a:t>
            </a:r>
          </a:p>
          <a:p>
            <a:pPr>
              <a:buFont typeface="Arial" charset="0"/>
              <a:buNone/>
            </a:pPr>
            <a:endParaRPr lang="nb-NO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6000" smtClean="0">
                <a:latin typeface="Arial" charset="0"/>
                <a:cs typeface="Arial" charset="0"/>
              </a:rPr>
              <a:t>Informasjon</a:t>
            </a:r>
          </a:p>
        </p:txBody>
      </p:sp>
      <p:sp>
        <p:nvSpPr>
          <p:cNvPr id="33794" name="Plassholder for innhold 2"/>
          <p:cNvSpPr>
            <a:spLocks noGrp="1"/>
          </p:cNvSpPr>
          <p:nvPr>
            <p:ph idx="1"/>
          </p:nvPr>
        </p:nvSpPr>
        <p:spPr>
          <a:xfrm>
            <a:off x="419100" y="1655763"/>
            <a:ext cx="9178925" cy="2714625"/>
          </a:xfrm>
        </p:spPr>
        <p:txBody>
          <a:bodyPr/>
          <a:lstStyle/>
          <a:p>
            <a:r>
              <a:rPr lang="nb-NO" smtClean="0">
                <a:latin typeface="Arial" charset="0"/>
                <a:cs typeface="Arial" charset="0"/>
              </a:rPr>
              <a:t>Naturlig å følge opp juridiske og økonomiske virkemidler med god informasjon og veiledning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Informasjon brukt alene er mest effektivt for tiltak som allerede er bedriftsøkonomisk lønnsomme</a:t>
            </a:r>
          </a:p>
          <a:p>
            <a:r>
              <a:rPr lang="nb-NO" smtClean="0">
                <a:latin typeface="Arial" charset="0"/>
                <a:cs typeface="Arial" charset="0"/>
              </a:rPr>
              <a:t>For biogass er det knyttet spesielle utfordringer til kommunikasjon og samarbeid langs hele verdikjeden fra produksjon til sluttbruker</a:t>
            </a:r>
          </a:p>
          <a:p>
            <a:endParaRPr lang="nb-NO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tel 1"/>
          <p:cNvSpPr>
            <a:spLocks noGrp="1"/>
          </p:cNvSpPr>
          <p:nvPr>
            <p:ph type="title"/>
          </p:nvPr>
        </p:nvSpPr>
        <p:spPr>
          <a:xfrm>
            <a:off x="288925" y="112713"/>
            <a:ext cx="9305925" cy="757237"/>
          </a:xfrm>
        </p:spPr>
        <p:txBody>
          <a:bodyPr/>
          <a:lstStyle/>
          <a:p>
            <a:pPr algn="ctr"/>
            <a:r>
              <a:rPr lang="nb-NO" sz="4400" smtClean="0">
                <a:latin typeface="Arial" charset="0"/>
                <a:cs typeface="Arial" charset="0"/>
              </a:rPr>
              <a:t>Forskning og utredning</a:t>
            </a:r>
          </a:p>
        </p:txBody>
      </p:sp>
      <p:sp>
        <p:nvSpPr>
          <p:cNvPr id="34818" name="Plassholder for innhold 2"/>
          <p:cNvSpPr>
            <a:spLocks noGrp="1"/>
          </p:cNvSpPr>
          <p:nvPr>
            <p:ph idx="1"/>
          </p:nvPr>
        </p:nvSpPr>
        <p:spPr>
          <a:xfrm>
            <a:off x="322263" y="1744663"/>
            <a:ext cx="9490075" cy="3797300"/>
          </a:xfrm>
        </p:spPr>
        <p:txBody>
          <a:bodyPr/>
          <a:lstStyle/>
          <a:p>
            <a:r>
              <a:rPr lang="nb-NO" sz="2800" smtClean="0">
                <a:latin typeface="Arial" charset="0"/>
                <a:cs typeface="Arial" charset="0"/>
              </a:rPr>
              <a:t>Produksjon av biogass fra gjødsel og avfall er en relativt moden teknologi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Utrede produksjon under kalde klimatiske forhold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Bruk av biorest i norsk jordbruk</a:t>
            </a:r>
          </a:p>
          <a:p>
            <a:r>
              <a:rPr lang="nb-NO" sz="2800" smtClean="0">
                <a:latin typeface="Arial" charset="0"/>
                <a:cs typeface="Arial" charset="0"/>
              </a:rPr>
              <a:t>Reelle opptak og utslipp av klimagasser i jordbruket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Dokumentasjon gjør at større utslippsreduksjon av CH</a:t>
            </a:r>
            <a:r>
              <a:rPr lang="nb-NO" baseline="-25000" smtClean="0">
                <a:latin typeface="Arial" charset="0"/>
                <a:cs typeface="Arial" charset="0"/>
              </a:rPr>
              <a:t>4</a:t>
            </a:r>
            <a:r>
              <a:rPr lang="nb-NO" smtClean="0">
                <a:latin typeface="Arial" charset="0"/>
                <a:cs typeface="Arial" charset="0"/>
              </a:rPr>
              <a:t> og N</a:t>
            </a:r>
            <a:r>
              <a:rPr lang="nb-NO" baseline="-25000" smtClean="0">
                <a:latin typeface="Arial" charset="0"/>
                <a:cs typeface="Arial" charset="0"/>
              </a:rPr>
              <a:t>2</a:t>
            </a:r>
            <a:r>
              <a:rPr lang="nb-NO" smtClean="0">
                <a:latin typeface="Arial" charset="0"/>
                <a:cs typeface="Arial" charset="0"/>
              </a:rPr>
              <a:t>O krediteres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Forbedret kostnadseffektivitet – økt politisk interesse for gjennomføring</a:t>
            </a:r>
          </a:p>
          <a:p>
            <a:endParaRPr lang="nb-NO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defTabSz="1026250" fontAlgn="auto">
              <a:spcAft>
                <a:spcPts val="0"/>
              </a:spcAft>
              <a:defRPr/>
            </a:pPr>
            <a:r>
              <a:rPr lang="nb-NO" sz="4000" dirty="0" smtClean="0"/>
              <a:t>Virkemidler for biogass husdyrgjødsel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2263" y="1298575"/>
            <a:ext cx="9272587" cy="4572000"/>
          </a:xfrm>
        </p:spPr>
        <p:txBody>
          <a:bodyPr rtlCol="0">
            <a:normAutofit fontScale="92500"/>
          </a:bodyPr>
          <a:lstStyle/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Utelukkende investeringsstøtte til biogassproduksjon for husdyrgjødsel må ligge i størrelsesorden 80 % av investeringen</a:t>
            </a:r>
          </a:p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Hvis støtten utelukkende skal gis til produsert mengde biogass må støtten være 0,70-0,80 kr pr KWh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2200" dirty="0" smtClean="0"/>
              <a:t>Kombinasjon av investeringsstøtte og støtte til produsert mengde gass er en mulighet</a:t>
            </a:r>
          </a:p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Sambehandling med våtorganisk avfall reduserer støttebehovet noe</a:t>
            </a:r>
          </a:p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Dersom avgifter på konkurrerende energibærere og gjødselprodukt vedtas vil dette kunne redusere behovet for støtte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Høyere pris for biogass i konkurranse med fossil gass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Inntekter fra gjødselpelletsproduksjon</a:t>
            </a:r>
          </a:p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Nevnte juridiske virkemidler vil også påvirke økonomien i tiltaket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Vanskelig å tallfeste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nb-NO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tel 1"/>
          <p:cNvSpPr>
            <a:spLocks noGrp="1"/>
          </p:cNvSpPr>
          <p:nvPr>
            <p:ph type="title"/>
          </p:nvPr>
        </p:nvSpPr>
        <p:spPr>
          <a:xfrm>
            <a:off x="288925" y="112713"/>
            <a:ext cx="9305925" cy="1042987"/>
          </a:xfrm>
        </p:spPr>
        <p:txBody>
          <a:bodyPr/>
          <a:lstStyle/>
          <a:p>
            <a:pPr algn="ctr"/>
            <a:r>
              <a:rPr lang="nb-NO" sz="6000" smtClean="0">
                <a:latin typeface="Arial" charset="0"/>
                <a:cs typeface="Arial" charset="0"/>
              </a:rPr>
              <a:t>Konklusjoner</a:t>
            </a:r>
          </a:p>
        </p:txBody>
      </p:sp>
      <p:sp>
        <p:nvSpPr>
          <p:cNvPr id="36866" name="Plassholder for innhold 2"/>
          <p:cNvSpPr>
            <a:spLocks noGrp="1"/>
          </p:cNvSpPr>
          <p:nvPr>
            <p:ph idx="1"/>
          </p:nvPr>
        </p:nvSpPr>
        <p:spPr>
          <a:xfrm>
            <a:off x="322263" y="1155700"/>
            <a:ext cx="9272587" cy="51435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nb-NO" smtClean="0">
                <a:latin typeface="Arial" charset="0"/>
                <a:cs typeface="Arial" charset="0"/>
              </a:rPr>
              <a:t>Er biogasstiltaket det viktigste i jordbruks og avfallssektorene?</a:t>
            </a:r>
          </a:p>
          <a:p>
            <a:r>
              <a:rPr lang="nb-NO" smtClean="0">
                <a:latin typeface="Arial" charset="0"/>
                <a:cs typeface="Arial" charset="0"/>
              </a:rPr>
              <a:t>Nei – men det er </a:t>
            </a:r>
            <a:r>
              <a:rPr lang="nb-NO" u="sng" smtClean="0">
                <a:latin typeface="Arial" charset="0"/>
                <a:cs typeface="Arial" charset="0"/>
              </a:rPr>
              <a:t>ett blant flere</a:t>
            </a:r>
            <a:r>
              <a:rPr lang="nb-NO" smtClean="0">
                <a:latin typeface="Arial" charset="0"/>
                <a:cs typeface="Arial" charset="0"/>
              </a:rPr>
              <a:t> tiltak som kan gjennomføres å  oppfylle klimaforliket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Lagring av biokull i jordbruksjord og produksjon av bioolje er mest lovende med størst potensial </a:t>
            </a:r>
          </a:p>
          <a:p>
            <a:r>
              <a:rPr lang="nb-NO" smtClean="0">
                <a:latin typeface="Arial" charset="0"/>
                <a:cs typeface="Arial" charset="0"/>
              </a:rPr>
              <a:t>Biogass er blant de mest kostbare tiltakene i jordbruks- og avfallssektoren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Likevel ikke spesielt kostbare sammenliknet andre sektorer</a:t>
            </a:r>
          </a:p>
          <a:p>
            <a:pPr lvl="1"/>
            <a:r>
              <a:rPr lang="nb-NO" smtClean="0">
                <a:latin typeface="Arial" charset="0"/>
                <a:cs typeface="Arial" charset="0"/>
              </a:rPr>
              <a:t>Rimeligere når bruksleddet og substitusjonseffekt tas i betraktning</a:t>
            </a:r>
          </a:p>
          <a:p>
            <a:r>
              <a:rPr lang="nb-NO" smtClean="0">
                <a:latin typeface="Arial" charset="0"/>
                <a:cs typeface="Arial" charset="0"/>
              </a:rPr>
              <a:t>Tilgjengelig, moden teknologi – ”bare å sette i gang”</a:t>
            </a:r>
          </a:p>
          <a:p>
            <a:r>
              <a:rPr lang="nb-NO" smtClean="0">
                <a:latin typeface="Arial" charset="0"/>
                <a:cs typeface="Arial" charset="0"/>
              </a:rPr>
              <a:t>Stor interesse og entusiasme viktig å ta vare på</a:t>
            </a:r>
          </a:p>
          <a:p>
            <a:r>
              <a:rPr lang="nb-NO" smtClean="0">
                <a:latin typeface="Arial" charset="0"/>
                <a:cs typeface="Arial" charset="0"/>
              </a:rPr>
              <a:t>Med øket satsing faller investeringskostnadene</a:t>
            </a:r>
          </a:p>
          <a:p>
            <a:endParaRPr lang="nb-NO" smtClean="0">
              <a:latin typeface="Arial" charset="0"/>
              <a:cs typeface="Arial" charset="0"/>
            </a:endParaRPr>
          </a:p>
          <a:p>
            <a:endParaRPr lang="nb-NO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tel 1"/>
          <p:cNvSpPr>
            <a:spLocks noGrp="1"/>
          </p:cNvSpPr>
          <p:nvPr>
            <p:ph type="title"/>
          </p:nvPr>
        </p:nvSpPr>
        <p:spPr>
          <a:xfrm>
            <a:off x="288925" y="112713"/>
            <a:ext cx="9305925" cy="614362"/>
          </a:xfrm>
        </p:spPr>
        <p:txBody>
          <a:bodyPr/>
          <a:lstStyle/>
          <a:p>
            <a:pPr algn="ctr"/>
            <a:r>
              <a:rPr lang="nb-NO" smtClean="0">
                <a:latin typeface="Arial" charset="0"/>
                <a:cs typeface="Arial" charset="0"/>
              </a:rPr>
              <a:t>Sektoranalyser jordbruk og avfall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2263" y="1084263"/>
            <a:ext cx="9272587" cy="4457700"/>
          </a:xfrm>
        </p:spPr>
        <p:txBody>
          <a:bodyPr rtlCol="0">
            <a:normAutofit fontScale="92500" lnSpcReduction="10000"/>
          </a:bodyPr>
          <a:lstStyle/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Tilgjengelig på </a:t>
            </a:r>
            <a:r>
              <a:rPr lang="nb-NO" dirty="0" smtClean="0">
                <a:hlinkClick r:id="rId3"/>
              </a:rPr>
              <a:t>http://klimakur2020.no/</a:t>
            </a:r>
            <a:endParaRPr lang="nb-NO" dirty="0" smtClean="0"/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Se under fanen dokumenter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Tiltak og virkemidler for reduserte utslipp av klimagasser fra jordbruk 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Tiltak og virkemidler for reduserte utslipp av klimagasser fra avfallssektoren </a:t>
            </a:r>
          </a:p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dirty="0" smtClean="0"/>
          </a:p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Jordbruksrapporten skrevet på grunnlag av tre rapporter fra Bioforsk 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biogass, mer effektiv gjødsling og karbonbinding i jord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>
                <a:hlinkClick r:id="rId4"/>
              </a:rPr>
              <a:t>www.bioforsk.no</a:t>
            </a:r>
            <a:r>
              <a:rPr lang="nb-NO" dirty="0" smtClean="0"/>
              <a:t>, se under publikasjoner</a:t>
            </a:r>
          </a:p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dirty="0" smtClean="0"/>
          </a:p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Zero-rapport om energiomlegging og enøk i veksthus</a:t>
            </a:r>
          </a:p>
          <a:p>
            <a:pPr marL="833828" lvl="1" indent="-320703" defTabSz="10262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>
                <a:hlinkClick r:id="rId5"/>
              </a:rPr>
              <a:t>http://www.zero.no/publikasjoner/reduksjon-av-utslipp-av-klimagasser-fra-veksthusnaeringen</a:t>
            </a:r>
            <a:endParaRPr lang="nb-NO" dirty="0" smtClean="0"/>
          </a:p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dirty="0" smtClean="0"/>
          </a:p>
          <a:p>
            <a:pPr marL="384810" indent="-384810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Mepex-rapport for avfalssektoren</a:t>
            </a:r>
            <a:endParaRPr lang="nb-NO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tel 1"/>
          <p:cNvSpPr>
            <a:spLocks noGrp="1"/>
          </p:cNvSpPr>
          <p:nvPr>
            <p:ph type="title"/>
          </p:nvPr>
        </p:nvSpPr>
        <p:spPr>
          <a:xfrm>
            <a:off x="239713" y="1798638"/>
            <a:ext cx="9305925" cy="742950"/>
          </a:xfrm>
        </p:spPr>
        <p:txBody>
          <a:bodyPr/>
          <a:lstStyle/>
          <a:p>
            <a:pPr algn="ctr"/>
            <a:r>
              <a:rPr lang="nb-NO" sz="4400" smtClean="0">
                <a:latin typeface="Arial" charset="0"/>
                <a:cs typeface="Arial" charset="0"/>
              </a:rPr>
              <a:t>Takk for oppmerksomheten!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Bild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1150" y="941388"/>
            <a:ext cx="9286875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Sylinder 5"/>
          <p:cNvSpPr txBox="1"/>
          <p:nvPr/>
        </p:nvSpPr>
        <p:spPr>
          <a:xfrm>
            <a:off x="382588" y="441325"/>
            <a:ext cx="921543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26250" fontAlgn="auto">
              <a:spcAft>
                <a:spcPts val="0"/>
              </a:spcAft>
              <a:defRPr/>
            </a:pPr>
            <a:r>
              <a:rPr lang="nb-NO" sz="3200" b="1" dirty="0">
                <a:latin typeface="Arial" pitchFamily="34" charset="0"/>
                <a:ea typeface="+mj-ea"/>
                <a:cs typeface="Arial" pitchFamily="34" charset="0"/>
              </a:rPr>
              <a:t>Utslipp fra jordbruk i perioden 1990-2007</a:t>
            </a:r>
          </a:p>
        </p:txBody>
      </p:sp>
      <p:sp>
        <p:nvSpPr>
          <p:cNvPr id="13315" name="TekstSylinder 6"/>
          <p:cNvSpPr txBox="1">
            <a:spLocks noChangeArrowheads="1"/>
          </p:cNvSpPr>
          <p:nvPr/>
        </p:nvSpPr>
        <p:spPr bwMode="auto">
          <a:xfrm>
            <a:off x="2168525" y="5656263"/>
            <a:ext cx="5286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400">
                <a:latin typeface="Calibri" pitchFamily="34" charset="0"/>
              </a:rPr>
              <a:t>Utslipp fra jordbruksredskap 2007 var 0,48 mill tonn CO2-ekvivalenter</a:t>
            </a:r>
          </a:p>
          <a:p>
            <a:r>
              <a:rPr lang="nb-NO" sz="1400">
                <a:latin typeface="Calibri" pitchFamily="34" charset="0"/>
              </a:rPr>
              <a:t>Utslipp fra mineralisering av jord ca 2 mill tonn CO2-ekvivalenter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tel 1"/>
          <p:cNvSpPr>
            <a:spLocks noGrp="1"/>
          </p:cNvSpPr>
          <p:nvPr>
            <p:ph type="title"/>
          </p:nvPr>
        </p:nvSpPr>
        <p:spPr>
          <a:xfrm>
            <a:off x="288925" y="112713"/>
            <a:ext cx="9305925" cy="757237"/>
          </a:xfrm>
        </p:spPr>
        <p:txBody>
          <a:bodyPr/>
          <a:lstStyle/>
          <a:p>
            <a:pPr algn="ctr"/>
            <a:r>
              <a:rPr lang="nb-NO" smtClean="0">
                <a:latin typeface="Arial" charset="0"/>
                <a:cs typeface="Arial" charset="0"/>
              </a:rPr>
              <a:t>Fremskrivninger av utslipp fra jordbruket</a:t>
            </a:r>
          </a:p>
        </p:txBody>
      </p:sp>
      <p:sp>
        <p:nvSpPr>
          <p:cNvPr id="14338" name="Plassholder for innhold 2"/>
          <p:cNvSpPr>
            <a:spLocks noGrp="1"/>
          </p:cNvSpPr>
          <p:nvPr>
            <p:ph idx="1"/>
          </p:nvPr>
        </p:nvSpPr>
        <p:spPr>
          <a:xfrm>
            <a:off x="322263" y="941388"/>
            <a:ext cx="9272587" cy="4714875"/>
          </a:xfrm>
        </p:spPr>
        <p:txBody>
          <a:bodyPr/>
          <a:lstStyle/>
          <a:p>
            <a:pPr marL="384175" indent="-384175">
              <a:buFont typeface="Arial" charset="0"/>
              <a:buChar char="•"/>
            </a:pPr>
            <a:r>
              <a:rPr lang="nb-NO" smtClean="0">
                <a:latin typeface="Arial" charset="0"/>
                <a:cs typeface="Arial" charset="0"/>
              </a:rPr>
              <a:t>Befolkningsøkning som beskrevet i Perspektivmeldingen 2009</a:t>
            </a:r>
          </a:p>
          <a:p>
            <a:pPr marL="384175" indent="-384175">
              <a:buFont typeface="Arial" charset="0"/>
              <a:buChar char="•"/>
            </a:pPr>
            <a:r>
              <a:rPr lang="nb-NO" smtClean="0">
                <a:latin typeface="Arial" charset="0"/>
                <a:cs typeface="Arial" charset="0"/>
              </a:rPr>
              <a:t>Økt produksjon av hvit kjøtt og melk i takt med befolkningsøkningen</a:t>
            </a:r>
          </a:p>
          <a:p>
            <a:pPr marL="384175" indent="-384175">
              <a:buFont typeface="Arial" charset="0"/>
              <a:buChar char="•"/>
            </a:pPr>
            <a:r>
              <a:rPr lang="nb-NO" smtClean="0">
                <a:latin typeface="Arial" charset="0"/>
                <a:cs typeface="Arial" charset="0"/>
              </a:rPr>
              <a:t>Konstant produksjon av rød kjøtt</a:t>
            </a:r>
          </a:p>
          <a:p>
            <a:pPr marL="1217613" lvl="1" indent="-384175">
              <a:buFont typeface="Arial" charset="0"/>
              <a:buChar char="•"/>
            </a:pPr>
            <a:r>
              <a:rPr lang="nb-NO" smtClean="0">
                <a:latin typeface="Arial" charset="0"/>
                <a:cs typeface="Arial" charset="0"/>
              </a:rPr>
              <a:t>Antall storfe forblir uendret</a:t>
            </a:r>
          </a:p>
          <a:p>
            <a:pPr marL="1217613" lvl="1" indent="-384175">
              <a:buFont typeface="Arial" charset="0"/>
              <a:buChar char="•"/>
            </a:pPr>
            <a:r>
              <a:rPr lang="nb-NO" smtClean="0">
                <a:latin typeface="Arial" charset="0"/>
                <a:cs typeface="Arial" charset="0"/>
              </a:rPr>
              <a:t>Økt melkeproduksjon gjennom økt produksjon per ku</a:t>
            </a:r>
          </a:p>
          <a:p>
            <a:pPr marL="384175" indent="-384175">
              <a:buFont typeface="Arial" charset="0"/>
              <a:buChar char="•"/>
            </a:pPr>
            <a:r>
              <a:rPr lang="nb-NO" smtClean="0">
                <a:latin typeface="Arial" charset="0"/>
                <a:cs typeface="Arial" charset="0"/>
              </a:rPr>
              <a:t>Det forutsettes et økt forbruk av kraftfôr til erstatning for grovfôr</a:t>
            </a:r>
          </a:p>
          <a:p>
            <a:pPr marL="384175" indent="-384175">
              <a:buFont typeface="Arial" charset="0"/>
              <a:buChar char="•"/>
            </a:pPr>
            <a:r>
              <a:rPr lang="nb-NO" smtClean="0">
                <a:latin typeface="Arial" charset="0"/>
                <a:cs typeface="Arial" charset="0"/>
              </a:rPr>
              <a:t>Konsekvensen er noen forskyvninger i utslippene mellom de ulike dyregruppene</a:t>
            </a:r>
          </a:p>
          <a:p>
            <a:pPr marL="384175" indent="-384175">
              <a:buFont typeface="Arial" charset="0"/>
              <a:buChar char="•"/>
            </a:pPr>
            <a:r>
              <a:rPr lang="nb-NO" smtClean="0">
                <a:latin typeface="Arial" charset="0"/>
                <a:cs typeface="Arial" charset="0"/>
              </a:rPr>
              <a:t>Det er ikke regnet med endringer i utslippene av lystgass fra jord</a:t>
            </a:r>
          </a:p>
          <a:p>
            <a:pPr marL="384175" indent="-384175">
              <a:buFont typeface="Arial" charset="0"/>
              <a:buChar char="•"/>
            </a:pPr>
            <a:r>
              <a:rPr lang="nb-NO" smtClean="0">
                <a:latin typeface="Arial" charset="0"/>
                <a:cs typeface="Arial" charset="0"/>
              </a:rPr>
              <a:t>Uendret takt i nydyrking av myr</a:t>
            </a:r>
          </a:p>
          <a:p>
            <a:pPr marL="384175" indent="-384175">
              <a:buFont typeface="Arial" charset="0"/>
              <a:buChar char="•"/>
            </a:pPr>
            <a:r>
              <a:rPr lang="nb-NO" i="1" smtClean="0">
                <a:latin typeface="Arial" charset="0"/>
                <a:cs typeface="Arial" charset="0"/>
              </a:rPr>
              <a:t>Gitt disse antakelsene vil utslippene fra jordbruk endre seg ubetydelig i forhold til i dag frem mot 2020 og 2030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9713" y="298450"/>
            <a:ext cx="9305925" cy="1028700"/>
          </a:xfrm>
        </p:spPr>
        <p:txBody>
          <a:bodyPr rtlCol="0">
            <a:normAutofit fontScale="90000"/>
          </a:bodyPr>
          <a:lstStyle/>
          <a:p>
            <a:pPr algn="ctr" defTabSz="1026250" fontAlgn="auto">
              <a:spcAft>
                <a:spcPts val="0"/>
              </a:spcAft>
              <a:defRPr/>
            </a:pPr>
            <a:r>
              <a:rPr lang="nb-NO" dirty="0" smtClean="0"/>
              <a:t>Norge står relativt fritt til å støtte jordbruket økonomisk og innføre tollbarrierer </a:t>
            </a:r>
            <a:endParaRPr lang="nb-NO" dirty="0"/>
          </a:p>
        </p:txBody>
      </p:sp>
      <p:sp>
        <p:nvSpPr>
          <p:cNvPr id="15362" name="Plassholder for innhold 2"/>
          <p:cNvSpPr>
            <a:spLocks noGrp="1"/>
          </p:cNvSpPr>
          <p:nvPr>
            <p:ph idx="1"/>
          </p:nvPr>
        </p:nvSpPr>
        <p:spPr>
          <a:xfrm>
            <a:off x="322263" y="1744663"/>
            <a:ext cx="9272587" cy="3983037"/>
          </a:xfrm>
        </p:spPr>
        <p:txBody>
          <a:bodyPr/>
          <a:lstStyle/>
          <a:p>
            <a:pPr marL="384175" indent="-384175">
              <a:buFont typeface="Arial" charset="0"/>
              <a:buChar char="•"/>
            </a:pPr>
            <a:r>
              <a:rPr lang="nb-NO" smtClean="0">
                <a:latin typeface="Arial" charset="0"/>
                <a:cs typeface="Arial" charset="0"/>
              </a:rPr>
              <a:t>Jordbrukssektoren ikke en del av EØS-avtalen</a:t>
            </a:r>
          </a:p>
          <a:p>
            <a:pPr marL="1217613" lvl="1" indent="-384175">
              <a:buFont typeface="Arial" charset="0"/>
              <a:buChar char="•"/>
            </a:pPr>
            <a:r>
              <a:rPr lang="nb-NO" smtClean="0">
                <a:latin typeface="Arial" charset="0"/>
                <a:cs typeface="Arial" charset="0"/>
              </a:rPr>
              <a:t>Implementering av overnasjonalt regelverk kan likevel ha betydning</a:t>
            </a:r>
          </a:p>
          <a:p>
            <a:pPr marL="1217613" lvl="1" indent="-384175">
              <a:buFont typeface="Arial" charset="0"/>
              <a:buChar char="•"/>
            </a:pPr>
            <a:r>
              <a:rPr lang="nb-NO" smtClean="0">
                <a:latin typeface="Arial" charset="0"/>
                <a:cs typeface="Arial" charset="0"/>
              </a:rPr>
              <a:t>For eksempel nitrat­direktivet, vanndirektivet og nordsjøavtalen</a:t>
            </a:r>
          </a:p>
          <a:p>
            <a:pPr marL="1666875" lvl="2" indent="-384175">
              <a:buFont typeface="Arial" charset="0"/>
              <a:buChar char="•"/>
            </a:pPr>
            <a:endParaRPr lang="nb-NO" smtClean="0">
              <a:latin typeface="Arial" charset="0"/>
              <a:cs typeface="Arial" charset="0"/>
            </a:endParaRPr>
          </a:p>
          <a:p>
            <a:pPr marL="384175" indent="-384175">
              <a:buFont typeface="Arial" charset="0"/>
              <a:buChar char="•"/>
            </a:pPr>
            <a:r>
              <a:rPr lang="nb-NO" smtClean="0">
                <a:latin typeface="Arial" charset="0"/>
                <a:cs typeface="Arial" charset="0"/>
              </a:rPr>
              <a:t>Eksport og import av jordbruksvarer er økende og norsk landbrukspolitikk er styrt av regelverket i WTO</a:t>
            </a:r>
          </a:p>
          <a:p>
            <a:pPr marL="1217613" lvl="1" indent="-384175">
              <a:buFont typeface="Arial" charset="0"/>
              <a:buChar char="•"/>
            </a:pPr>
            <a:r>
              <a:rPr lang="nb-NO" smtClean="0">
                <a:latin typeface="Arial" charset="0"/>
                <a:cs typeface="Arial" charset="0"/>
              </a:rPr>
              <a:t>Betydning for den totale jordbruksstøtten og hvor mye toll vi kan innføre</a:t>
            </a:r>
          </a:p>
          <a:p>
            <a:pPr marL="1217613" lvl="1" indent="-384175">
              <a:buFont typeface="Arial" charset="0"/>
              <a:buChar char="•"/>
            </a:pPr>
            <a:r>
              <a:rPr lang="nb-NO" smtClean="0">
                <a:latin typeface="Arial" charset="0"/>
                <a:cs typeface="Arial" charset="0"/>
              </a:rPr>
              <a:t>Det forhandles om en ny WTO avtale for jordbruksvarer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tel 1"/>
          <p:cNvSpPr>
            <a:spLocks noGrp="1"/>
          </p:cNvSpPr>
          <p:nvPr>
            <p:ph type="title"/>
          </p:nvPr>
        </p:nvSpPr>
        <p:spPr>
          <a:xfrm>
            <a:off x="288925" y="112713"/>
            <a:ext cx="9305925" cy="757237"/>
          </a:xfrm>
        </p:spPr>
        <p:txBody>
          <a:bodyPr/>
          <a:lstStyle/>
          <a:p>
            <a:pPr algn="ctr"/>
            <a:r>
              <a:rPr lang="nb-NO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11 tiltak utredet for gjennomføring innen 2020</a:t>
            </a:r>
            <a:endParaRPr lang="nb-NO" smtClean="0">
              <a:latin typeface="Arial" charset="0"/>
              <a:cs typeface="Arial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2263" y="1012825"/>
            <a:ext cx="9272587" cy="5000625"/>
          </a:xfrm>
        </p:spPr>
        <p:txBody>
          <a:bodyPr rtlCol="0">
            <a:normAutofit/>
          </a:bodyPr>
          <a:lstStyle/>
          <a:p>
            <a:pPr defTabSz="1026250" fontAlgn="auto">
              <a:spcAft>
                <a:spcPts val="0"/>
              </a:spcAft>
              <a:defRPr/>
            </a:pPr>
            <a:r>
              <a:rPr lang="nb-NO" dirty="0" smtClean="0"/>
              <a:t>Fire hovedgrupper av tiltak i jordbruket:</a:t>
            </a:r>
          </a:p>
          <a:p>
            <a:pPr marL="457200" indent="-457200" defTabSz="10262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dirty="0" smtClean="0"/>
              <a:t>Biogass </a:t>
            </a:r>
          </a:p>
          <a:p>
            <a:pPr marL="457200" indent="-457200" defTabSz="10262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dirty="0" smtClean="0"/>
              <a:t>Tiltakspakker for mer effektiv gjødsling</a:t>
            </a:r>
          </a:p>
          <a:p>
            <a:pPr marL="457200" indent="-457200" defTabSz="10262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dirty="0" smtClean="0"/>
              <a:t>Opptak av karbon i jord og redusert mineralisering</a:t>
            </a:r>
          </a:p>
          <a:p>
            <a:pPr marL="457200" indent="-457200" defTabSz="10262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dirty="0" smtClean="0"/>
              <a:t>Redusert bruk av fossilt brensel</a:t>
            </a:r>
          </a:p>
          <a:p>
            <a:pPr marL="179388" indent="-179388" defTabSz="1026250" fontAlgn="auto">
              <a:spcAft>
                <a:spcPts val="0"/>
              </a:spcAft>
              <a:defRPr/>
            </a:pPr>
            <a:endParaRPr lang="nb-NO" dirty="0" smtClean="0">
              <a:solidFill>
                <a:prstClr val="black"/>
              </a:solidFill>
            </a:endParaRPr>
          </a:p>
          <a:p>
            <a:pPr marL="268288" indent="-268288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600" dirty="0" smtClean="0">
                <a:solidFill>
                  <a:prstClr val="black"/>
                </a:solidFill>
              </a:rPr>
              <a:t>Totale reduksjoner for tiltak som ikke er overlappende er 1,2-1,3 mill tonn CO</a:t>
            </a:r>
            <a:r>
              <a:rPr lang="nb-NO" sz="2600" baseline="-25000" dirty="0" smtClean="0">
                <a:solidFill>
                  <a:prstClr val="black"/>
                </a:solidFill>
              </a:rPr>
              <a:t>2</a:t>
            </a:r>
            <a:r>
              <a:rPr lang="nb-NO" sz="2600" dirty="0" smtClean="0">
                <a:solidFill>
                  <a:prstClr val="black"/>
                </a:solidFill>
              </a:rPr>
              <a:t>-ekv.</a:t>
            </a:r>
          </a:p>
          <a:p>
            <a:pPr marL="268288" indent="-268288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Energibærere kan substituere opp til 1,2 mill tonn CO</a:t>
            </a:r>
            <a:r>
              <a:rPr lang="nb-NO" baseline="-25000" dirty="0" smtClean="0"/>
              <a:t>2</a:t>
            </a:r>
            <a:r>
              <a:rPr lang="nb-NO" dirty="0" smtClean="0"/>
              <a:t>-ekv.</a:t>
            </a:r>
          </a:p>
          <a:p>
            <a:pPr marL="447675" lvl="1" indent="-179388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Biogass fra husdyrgjødsel</a:t>
            </a:r>
          </a:p>
          <a:p>
            <a:pPr marL="447675" lvl="1" indent="-179388" defTabSz="10262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Tiltak for biokull – pyrolyse produserer bioolje og biogass</a:t>
            </a:r>
          </a:p>
          <a:p>
            <a:pPr marL="268288" indent="-268288" defTabSz="10262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8275" y="112713"/>
            <a:ext cx="9572625" cy="542925"/>
          </a:xfrm>
        </p:spPr>
        <p:txBody>
          <a:bodyPr rtlCol="0">
            <a:noAutofit/>
          </a:bodyPr>
          <a:lstStyle/>
          <a:p>
            <a:pPr marL="179388" indent="-179388" algn="ctr" defTabSz="10262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3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Tiltaksoversikt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275" y="584200"/>
            <a:ext cx="9644063" cy="592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tel 1"/>
          <p:cNvSpPr>
            <a:spLocks noGrp="1"/>
          </p:cNvSpPr>
          <p:nvPr>
            <p:ph type="title"/>
          </p:nvPr>
        </p:nvSpPr>
        <p:spPr>
          <a:xfrm>
            <a:off x="288925" y="112713"/>
            <a:ext cx="9305925" cy="757237"/>
          </a:xfrm>
        </p:spPr>
        <p:txBody>
          <a:bodyPr/>
          <a:lstStyle/>
          <a:p>
            <a:pPr algn="ctr"/>
            <a:r>
              <a:rPr lang="nb-NO" smtClean="0">
                <a:latin typeface="Arial" charset="0"/>
                <a:cs typeface="Arial" charset="0"/>
              </a:rPr>
              <a:t>Kvantifisering av jordbrukstiltak for 2020</a:t>
            </a:r>
          </a:p>
        </p:txBody>
      </p:sp>
      <p:pic>
        <p:nvPicPr>
          <p:cNvPr id="18434" name="Bild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1150" y="946150"/>
            <a:ext cx="9286875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tel 1"/>
          <p:cNvSpPr>
            <a:spLocks noGrp="1"/>
          </p:cNvSpPr>
          <p:nvPr>
            <p:ph type="title"/>
          </p:nvPr>
        </p:nvSpPr>
        <p:spPr>
          <a:xfrm>
            <a:off x="288925" y="112713"/>
            <a:ext cx="9305925" cy="757237"/>
          </a:xfrm>
        </p:spPr>
        <p:txBody>
          <a:bodyPr/>
          <a:lstStyle/>
          <a:p>
            <a:pPr algn="ctr"/>
            <a:r>
              <a:rPr lang="nb-NO" smtClean="0">
                <a:latin typeface="Arial" charset="0"/>
                <a:cs typeface="Arial" charset="0"/>
              </a:rPr>
              <a:t>Kostnadskurve for jordbrukstiltakene</a:t>
            </a:r>
          </a:p>
        </p:txBody>
      </p:sp>
      <p:pic>
        <p:nvPicPr>
          <p:cNvPr id="19458" name="Bild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2713" y="941388"/>
            <a:ext cx="6858000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der">
  <a:themeElements>
    <a:clrScheme name="KLIF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0A5"/>
      </a:accent1>
      <a:accent2>
        <a:srgbClr val="156639"/>
      </a:accent2>
      <a:accent3>
        <a:srgbClr val="1B345B"/>
      </a:accent3>
      <a:accent4>
        <a:srgbClr val="C10076"/>
      </a:accent4>
      <a:accent5>
        <a:srgbClr val="83B819"/>
      </a:accent5>
      <a:accent6>
        <a:srgbClr val="F39900"/>
      </a:accent6>
      <a:hlink>
        <a:srgbClr val="0060A5"/>
      </a:hlink>
      <a:folHlink>
        <a:srgbClr val="0060A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Blader</Template>
  <TotalTime>1326</TotalTime>
  <Words>1568</Words>
  <Application>Microsoft Office PowerPoint</Application>
  <PresentationFormat>Custom</PresentationFormat>
  <Paragraphs>241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Calibri</vt:lpstr>
      <vt:lpstr>Arial</vt:lpstr>
      <vt:lpstr>Wingdings</vt:lpstr>
      <vt:lpstr>Blader</vt:lpstr>
      <vt:lpstr>Blader</vt:lpstr>
      <vt:lpstr>Klimakur 2020 – biogass fra husdyrgjødsel og våtorganisk avfall</vt:lpstr>
      <vt:lpstr>Hvilke drivhusgasser slippes ut fra jordbruket? </vt:lpstr>
      <vt:lpstr>Slide 3</vt:lpstr>
      <vt:lpstr>Fremskrivninger av utslipp fra jordbruket</vt:lpstr>
      <vt:lpstr>Norge står relativt fritt til å støtte jordbruket økonomisk og innføre tollbarrierer </vt:lpstr>
      <vt:lpstr>11 tiltak utredet for gjennomføring innen 2020</vt:lpstr>
      <vt:lpstr>Tiltaksoversikt</vt:lpstr>
      <vt:lpstr>Kvantifisering av jordbrukstiltak for 2020</vt:lpstr>
      <vt:lpstr>Kostnadskurve for jordbrukstiltakene</vt:lpstr>
      <vt:lpstr>Potensial for å redusere utslipp av klimagasser ytterligere frem mot 2030…</vt:lpstr>
      <vt:lpstr>Verd å merke seg om jordbrukstiltakene…</vt:lpstr>
      <vt:lpstr>Klimagassutslipp fra avfallssektoren</vt:lpstr>
      <vt:lpstr>Historiske utslipp og fremskrivninger</vt:lpstr>
      <vt:lpstr>Tiltak utredet og kvantifisert i avfallssektoren</vt:lpstr>
      <vt:lpstr>Ressursgrunnlaget for biogass</vt:lpstr>
      <vt:lpstr>Produksjon av biogass fra husdyrgjødsel</vt:lpstr>
      <vt:lpstr>Sambehandling husdyrgjødsel/våtorganisk avfall</vt:lpstr>
      <vt:lpstr>Bruk av biogass</vt:lpstr>
      <vt:lpstr>Total kostnadseffektivitet for biogass</vt:lpstr>
      <vt:lpstr>Virkemidler for økt produksjon av biogass</vt:lpstr>
      <vt:lpstr>Økonomiske virkemidler</vt:lpstr>
      <vt:lpstr>Juridiske virkemidler</vt:lpstr>
      <vt:lpstr>Informasjon</vt:lpstr>
      <vt:lpstr>Forskning og utredning</vt:lpstr>
      <vt:lpstr>Virkemidler for biogass husdyrgjødsel</vt:lpstr>
      <vt:lpstr>Konklusjoner</vt:lpstr>
      <vt:lpstr>Sektoranalyser jordbruk og avfall</vt:lpstr>
      <vt:lpstr>Takk for oppmerksomheten!</vt:lpstr>
    </vt:vector>
  </TitlesOfParts>
  <Company>Statens forurensningstilsyn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Klimakur 2020 – jordbruk Tiltak, kostnader og virkemidler</dc:title>
  <dc:creator>PF</dc:creator>
  <cp:lastModifiedBy>Tone Knudsen</cp:lastModifiedBy>
  <cp:revision>165</cp:revision>
  <dcterms:created xsi:type="dcterms:W3CDTF">2010-03-08T13:36:28Z</dcterms:created>
  <dcterms:modified xsi:type="dcterms:W3CDTF">2010-03-18T08:23:21Z</dcterms:modified>
</cp:coreProperties>
</file>